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7" r:id="rId2"/>
    <p:sldId id="281" r:id="rId3"/>
    <p:sldId id="280" r:id="rId4"/>
    <p:sldId id="282" r:id="rId5"/>
    <p:sldId id="283" r:id="rId6"/>
    <p:sldId id="310" r:id="rId7"/>
    <p:sldId id="311" r:id="rId8"/>
    <p:sldId id="309" r:id="rId9"/>
    <p:sldId id="314" r:id="rId10"/>
    <p:sldId id="303" r:id="rId11"/>
    <p:sldId id="304" r:id="rId12"/>
    <p:sldId id="305" r:id="rId13"/>
    <p:sldId id="306" r:id="rId14"/>
    <p:sldId id="307" r:id="rId15"/>
    <p:sldId id="308" r:id="rId16"/>
    <p:sldId id="298" r:id="rId17"/>
    <p:sldId id="299" r:id="rId18"/>
    <p:sldId id="300" r:id="rId19"/>
    <p:sldId id="301" r:id="rId20"/>
    <p:sldId id="291" r:id="rId21"/>
    <p:sldId id="292" r:id="rId22"/>
    <p:sldId id="294" r:id="rId23"/>
    <p:sldId id="295" r:id="rId24"/>
    <p:sldId id="296" r:id="rId25"/>
    <p:sldId id="293" r:id="rId26"/>
    <p:sldId id="315" r:id="rId27"/>
    <p:sldId id="316" r:id="rId28"/>
    <p:sldId id="317" r:id="rId29"/>
    <p:sldId id="321" r:id="rId30"/>
    <p:sldId id="318" r:id="rId31"/>
    <p:sldId id="319" r:id="rId32"/>
    <p:sldId id="320" r:id="rId33"/>
    <p:sldId id="285" r:id="rId34"/>
    <p:sldId id="286" r:id="rId35"/>
    <p:sldId id="287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포천 오성과 한음 Bold" panose="020B0803000000000000" pitchFamily="50" charset="-127"/>
      <p:bold r:id="rId40"/>
    </p:embeddedFont>
    <p:embeddedFont>
      <p:font typeface="포천 오성과 한음 Regular" panose="020B0303000000000000" pitchFamily="50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8F8F8"/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8" d="100"/>
          <a:sy n="68" d="100"/>
        </p:scale>
        <p:origin x="616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A1E3C-CCFC-4246-B794-C0EA9DCAD95E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5690F-FFC4-4299-BC7C-AC45FB29D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4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27684-49D7-40D8-B206-51D6CE5ECD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18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로지스틱 회귀와 같이 홈</a:t>
            </a:r>
            <a:r>
              <a:rPr lang="en-US" altLang="ko-KR" dirty="0"/>
              <a:t>/</a:t>
            </a:r>
            <a:r>
              <a:rPr lang="ko-KR" altLang="en-US" dirty="0"/>
              <a:t>어웨이 여부와 승패를 범주형 변수로 바꾸고</a:t>
            </a:r>
            <a:r>
              <a:rPr lang="en-US" altLang="ko-KR" dirty="0"/>
              <a:t>,</a:t>
            </a:r>
            <a:r>
              <a:rPr lang="ko-KR" altLang="en-US" dirty="0"/>
              <a:t> 같은 </a:t>
            </a:r>
            <a:r>
              <a:rPr lang="en-US" altLang="ko-KR" dirty="0"/>
              <a:t>831</a:t>
            </a:r>
            <a:r>
              <a:rPr lang="ko-KR" altLang="en-US" dirty="0"/>
              <a:t>개의 학습데이터와 </a:t>
            </a:r>
            <a:r>
              <a:rPr lang="en-US" altLang="ko-KR" dirty="0"/>
              <a:t>554</a:t>
            </a:r>
            <a:r>
              <a:rPr lang="ko-KR" altLang="en-US" dirty="0"/>
              <a:t>개의 시험데이터를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최적의 랜덤 포레스트 예측모형을 생성하기 위해 트리개수에 따른 오차율 그래프를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그래프를 보면 트리개수가 약 </a:t>
            </a:r>
            <a:r>
              <a:rPr lang="en-US" altLang="ko-KR" dirty="0"/>
              <a:t>200</a:t>
            </a:r>
            <a:r>
              <a:rPr lang="ko-KR" altLang="en-US" dirty="0"/>
              <a:t>개에 못 미칠 때 오류가 최소이며 </a:t>
            </a:r>
            <a:endParaRPr lang="en-US" altLang="ko-KR" dirty="0"/>
          </a:p>
          <a:p>
            <a:r>
              <a:rPr lang="ko-KR" altLang="en-US" dirty="0"/>
              <a:t>그 이후부터는 트리개수가 증가하여도 오차율 개선에 특별히 도움되지않는 것을 알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5690F-FFC4-4299-BC7C-AC45FB29DAA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오류가 최소가 되는 </a:t>
            </a:r>
            <a:r>
              <a:rPr lang="en-US" altLang="ko-KR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ntree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개수의 최소값을 사용하여 </a:t>
            </a:r>
            <a:r>
              <a:rPr lang="ko-KR" altLang="en-US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랜덤포레스트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예측모형을 생성하였습니다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</a:t>
            </a:r>
          </a:p>
          <a:p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실제 사용한 트리의 개수는 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196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개이며 예측모형의 정확도는 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94.76%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로 비교적 높았습니다</a:t>
            </a:r>
            <a:r>
              <a:rPr lang="en-US" altLang="ko-KR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.</a:t>
            </a:r>
          </a:p>
          <a:p>
            <a:endParaRPr lang="en-US" altLang="ko-KR" sz="12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5690F-FFC4-4299-BC7C-AC45FB29DAA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8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생성한 모형의 주요 </a:t>
            </a:r>
            <a:r>
              <a:rPr lang="ko-KR" altLang="en-US" dirty="0" err="1"/>
              <a:t>변인을</a:t>
            </a:r>
            <a:r>
              <a:rPr lang="ko-KR" altLang="en-US" dirty="0"/>
              <a:t> 알아보기 위해 </a:t>
            </a:r>
            <a:r>
              <a:rPr lang="en-US" altLang="ko-KR" dirty="0"/>
              <a:t>importance plot</a:t>
            </a:r>
            <a:r>
              <a:rPr lang="ko-KR" altLang="en-US" dirty="0"/>
              <a:t>을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정확도와 노드 불순도 개선에 타자의 타점 </a:t>
            </a:r>
            <a:r>
              <a:rPr lang="en-US" altLang="ko-KR" dirty="0"/>
              <a:t>RBI</a:t>
            </a:r>
            <a:r>
              <a:rPr lang="ko-KR" altLang="en-US" dirty="0"/>
              <a:t>와 투수의 자책점인 </a:t>
            </a:r>
            <a:r>
              <a:rPr lang="en-US" altLang="ko-KR" dirty="0"/>
              <a:t>ER</a:t>
            </a:r>
            <a:r>
              <a:rPr lang="ko-KR" altLang="en-US" dirty="0"/>
              <a:t>이 다른 변수에 비해 크게 기여하는 것을 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타자와 투수 요인이 비교적 골고루 섞여 있어 어느 쪽이 </a:t>
            </a:r>
            <a:r>
              <a:rPr lang="ko-KR" altLang="en-US" dirty="0" err="1"/>
              <a:t>승패에</a:t>
            </a:r>
            <a:r>
              <a:rPr lang="ko-KR" altLang="en-US" dirty="0"/>
              <a:t> 영향을 많이 주는지는 확실히 판단할 수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타자의 타격지표로 널리 쓰이는 </a:t>
            </a:r>
            <a:r>
              <a:rPr lang="ko-KR" altLang="en-US" dirty="0" err="1"/>
              <a:t>출루률과</a:t>
            </a:r>
            <a:r>
              <a:rPr lang="ko-KR" altLang="en-US" dirty="0"/>
              <a:t> 장타율의 경우 </a:t>
            </a:r>
            <a:r>
              <a:rPr lang="ko-KR" altLang="en-US" dirty="0" err="1"/>
              <a:t>승패에</a:t>
            </a:r>
            <a:r>
              <a:rPr lang="ko-KR" altLang="en-US" dirty="0"/>
              <a:t> 영향을 주는 정도가 전체 변수 중 </a:t>
            </a:r>
            <a:r>
              <a:rPr lang="ko-KR" altLang="en-US" dirty="0" err="1"/>
              <a:t>낮은편이었습니다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5690F-FFC4-4299-BC7C-AC45FB29DAA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2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생성한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모형으로 </a:t>
            </a:r>
            <a:r>
              <a:rPr lang="en-US" altLang="ko-KR" dirty="0"/>
              <a:t>NC</a:t>
            </a:r>
            <a:r>
              <a:rPr lang="ko-KR" altLang="en-US" dirty="0"/>
              <a:t>와 </a:t>
            </a:r>
            <a:r>
              <a:rPr lang="en-US" altLang="ko-KR" dirty="0"/>
              <a:t>LG</a:t>
            </a:r>
            <a:r>
              <a:rPr lang="ko-KR" altLang="en-US" dirty="0"/>
              <a:t>의 와일드카드전의 승패를 예측해보았습니다</a:t>
            </a:r>
            <a:r>
              <a:rPr lang="en-US" altLang="ko-KR" dirty="0"/>
              <a:t>.</a:t>
            </a:r>
          </a:p>
          <a:p>
            <a:r>
              <a:rPr lang="ko-KR" altLang="en-US" sz="12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랜덤포레스트의</a:t>
            </a:r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경우 두 팀의 승리 확률을 계산하여 비교 할 수 없으므로 두 팀의 예측 결과가 같게 나올 경우 승패를 예측할 수 없다는 단점이 있습니다</a:t>
            </a:r>
            <a:endParaRPr lang="en-US" altLang="ko-KR" sz="12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ko-KR" altLang="en-US" sz="12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와일드카드전 예측에서도 이에 따라 두 팀 모두 승리로 예측되었습니다</a:t>
            </a:r>
            <a:endParaRPr lang="en-US" altLang="ko-KR" sz="12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5690F-FFC4-4299-BC7C-AC45FB29DAA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8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22ACD-F111-4319-86DB-E662E8183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097962-DEC0-4B1C-81B9-1BE6FAC3E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90949-806B-4F31-B3B9-A6CE3477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C775C-BD77-4008-8120-C481023F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DDF7A-2DEF-4E01-86C9-9BBE1708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BFD7D-4DCE-4771-80B5-0DCDBB0C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04DC3B-2A2B-4CC8-A141-1FCDE9619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B9077-B3B6-47F8-95D7-51529675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B9D79-C319-4882-89A3-9715E2E3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61CA1-DEF4-4F01-81C3-C5044742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67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3F8518-08F8-42E2-9075-F40CE551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15C7A8-9108-483E-8BE6-F6FBA51BB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FEECB-457B-4F2F-9E1B-0237B8D9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059FA-E4AA-4D2B-BFA3-363F8E4A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7D367A-6625-40EE-AB09-DE5C9050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6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38993-70C2-4620-B33F-E51C93D7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A4BD0-D852-487F-A679-C24D881E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1DE-46FE-43FD-A349-A0DB6D67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6215F-91F3-43C3-B268-1FAF32BB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C4DD0-14C2-4D2E-BF47-7B46E408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55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3AC36-2B58-4BAE-98A7-9898BE3B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91DEED-8BDA-4381-A1DC-1E784B098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4E84C-1542-4D6D-8029-C121F758E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4EBF1-3BFC-4375-8F5B-6582ECCB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57C60-652D-42EF-9A71-0DDB13B3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7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25170-1362-4DD4-919B-4D358531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88270-37E0-416D-A5EE-4AC11A79C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73698B-2189-4135-B4FC-984AB10BF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FDA812-76AC-4990-9616-ECA188DE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18C105-A059-4C38-BCE9-9A2E490C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05D515-8654-45A1-8337-BF9A76D9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2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045A-58C6-4A28-987D-EDE6633C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CD6B60-A945-4ADC-A8E0-BE796A2D4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D16B12-AD9D-468C-ACC3-B68A2386F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1764D9-C6CE-4E51-AEAA-F710664F2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703D3A-E322-4C56-B6B4-0CD600BDB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BFE107-A24B-499C-80F3-A12E7A35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91183C-65FF-4244-9AB1-1FB14008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F3CE03-B96A-4D3B-A236-148CD31F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3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8AF3B-3E3B-4C27-BAA0-C5816CEB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32C8CE-6E8B-47B7-8560-E82EB5D0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883B72-FEA7-4DB6-A973-7CCB7AAB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728B1A-85A2-461D-837C-7EE1C03E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95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7C1005-AC50-4DF0-B868-8526F1ED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514ECE-A1B5-41BF-813B-5C89204B6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F60B5-8261-4B93-AED3-050966CC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0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29C49-F837-4D3E-AA01-D4CC1125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78DA8-0463-4571-AF88-5C2FC8DA8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E209E-1BFF-4055-B6C0-E51E56ED9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8987A-E88A-45D5-8531-88433FD3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C9FBDC-2DDC-435B-B574-8E1829A3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7214E-8FFE-4447-A0DD-F4E48E92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99D1F-7152-4433-B659-9775D3A4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C60C02-F228-42E1-9938-1977CEED1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18D94-7114-4EC5-8C70-00BCB5C4E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5B80E1-8E13-444E-BDC1-BFB353FE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6153B0-6EA5-4566-9C9C-CE051765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DEF12-5ADC-4132-A7CC-E4C64295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3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C16247-FEDE-4061-96A6-0AA8B2A9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ADA38-281F-4F54-8115-FAA4D543D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15C44-5BB1-460A-9FAB-46FAC9DF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7535F-EF80-429D-9282-52B9F25E48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65BEF1-7C3C-4F4E-BC24-B24D3FA1F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D9B84E-0D4B-4DAF-88FB-D97161275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BEF95-CCF1-47B3-8AAF-1947B6156A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0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834022" y="494522"/>
            <a:ext cx="1249821" cy="6230741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2048067" y="2558764"/>
            <a:ext cx="8077200" cy="1446300"/>
            <a:chOff x="2048067" y="1426030"/>
            <a:chExt cx="8077200" cy="1446300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15EDD4E-3AD8-467A-8DF8-8A63823824F0}"/>
                </a:ext>
              </a:extLst>
            </p:cNvPr>
            <p:cNvSpPr/>
            <p:nvPr/>
          </p:nvSpPr>
          <p:spPr>
            <a:xfrm>
              <a:off x="2048067" y="1836010"/>
              <a:ext cx="8077200" cy="1036320"/>
            </a:xfrm>
            <a:prstGeom prst="rect">
              <a:avLst/>
            </a:prstGeom>
            <a:noFill/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>
                  <a:solidFill>
                    <a:schemeClr val="tx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KBO</a:t>
              </a:r>
              <a:r>
                <a:rPr lang="ko-KR" altLang="en-US" sz="4800" b="1" dirty="0">
                  <a:solidFill>
                    <a:schemeClr val="tx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 승패 예측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483EF5C-7A68-4263-8BFA-814833342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314" y="1426030"/>
              <a:ext cx="1121229" cy="1121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4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의사결정나무 형성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6023992" y="5231379"/>
            <a:ext cx="5036846" cy="1282717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b="1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 Tree</a:t>
            </a:r>
            <a:r>
              <a:rPr lang="ko-KR" altLang="en-US" b="1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패키지를 이용하여 의사결정 나무 형성</a:t>
            </a:r>
            <a:endParaRPr lang="en-US" altLang="ko-KR" b="1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library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treemod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win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~.,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data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train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plot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treemod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text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treemod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443085-54F6-4247-AA91-150497666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4"/>
          <a:stretch/>
        </p:blipFill>
        <p:spPr>
          <a:xfrm>
            <a:off x="6751957" y="1645641"/>
            <a:ext cx="3580916" cy="3314594"/>
          </a:xfrm>
          <a:prstGeom prst="rect">
            <a:avLst/>
          </a:prstGeom>
        </p:spPr>
      </p:pic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95324732-9656-49A2-9ADE-5A35AE294353}"/>
              </a:ext>
            </a:extLst>
          </p:cNvPr>
          <p:cNvSpPr/>
          <p:nvPr/>
        </p:nvSpPr>
        <p:spPr>
          <a:xfrm>
            <a:off x="1575242" y="4437112"/>
            <a:ext cx="2899007" cy="1853313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1385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개의 데이터 셋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r>
              <a:rPr lang="ko-KR" altLang="en-US" sz="16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train_data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60% 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     -&gt; 1385 * 0.6 = 831</a:t>
            </a: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40%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90813B-AD15-4E65-BC60-4A756933D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0" t="7147" r="53374"/>
          <a:stretch/>
        </p:blipFill>
        <p:spPr>
          <a:xfrm>
            <a:off x="1342246" y="2554477"/>
            <a:ext cx="3601626" cy="12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가지치기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(PRUNING)&gt;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5784028" y="3069381"/>
            <a:ext cx="6118561" cy="219682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Overfitting </a:t>
            </a:r>
            <a:r>
              <a:rPr lang="ko-KR" altLang="en-US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문제를 해결하기 위해 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Pruning </a:t>
            </a:r>
            <a:r>
              <a:rPr lang="ko-KR" altLang="en-US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단계 진행</a:t>
            </a:r>
            <a:endParaRPr lang="en-US" altLang="ko-KR" sz="20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endParaRPr lang="en-US" altLang="ko-KR" sz="20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CV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그래프를 통해 분산이 낮은 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6-10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 가지 중 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7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개로 설정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총 가지 수가 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15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 이기 때문에 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10-15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개는 무의미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cv.trees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cv.tree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treemod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FUN=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prune.misclass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plot(</a:t>
            </a: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cv.trees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34B49A-6CEE-4BCD-8F39-6D7FFE92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2" y="1954260"/>
            <a:ext cx="4737979" cy="44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최종 의사 결정 나무 모형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5663952" y="3608439"/>
            <a:ext cx="6118561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 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prune.trees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=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prune.misclass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treemod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, best = 7)</a:t>
            </a:r>
          </a:p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 plot(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prune.trees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 text(</a:t>
            </a:r>
            <a:r>
              <a:rPr lang="en-US" altLang="ko-KR" sz="20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prune.trees,pretty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=0)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486964-25D5-463A-A11D-588A3EFF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36968"/>
            <a:ext cx="4320480" cy="42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1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예측하기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&amp;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모델 평가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5986111" y="3573016"/>
            <a:ext cx="5686513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정확도 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: 90.78%</a:t>
            </a:r>
            <a:r>
              <a:rPr lang="ko-KR" altLang="en-US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로 비교적 정확하게 승패 여부를 예측한다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99C0C8-9B7F-45AC-86AB-6946C0B2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3" y="2095739"/>
            <a:ext cx="4391025" cy="3943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9B531F-2AC4-4333-AAA0-0BB410C3CA96}"/>
              </a:ext>
            </a:extLst>
          </p:cNvPr>
          <p:cNvSpPr/>
          <p:nvPr/>
        </p:nvSpPr>
        <p:spPr>
          <a:xfrm>
            <a:off x="1703512" y="3212976"/>
            <a:ext cx="1440160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67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22D7F8-5E4B-4550-A9C8-C3B939FB4FC7}"/>
              </a:ext>
            </a:extLst>
          </p:cNvPr>
          <p:cNvPicPr/>
          <p:nvPr/>
        </p:nvPicPr>
        <p:blipFill rotWithShape="1">
          <a:blip r:embed="rId2"/>
          <a:srcRect t="27062" r="14002" b="61600"/>
          <a:stretch/>
        </p:blipFill>
        <p:spPr bwMode="auto">
          <a:xfrm>
            <a:off x="983432" y="1932462"/>
            <a:ext cx="9078402" cy="8084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633D54-7BB4-4E96-870C-211A9F27C3E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NC vs LG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FB335-892F-44C4-AAB7-F22460E714E2}"/>
              </a:ext>
            </a:extLst>
          </p:cNvPr>
          <p:cNvSpPr txBox="1"/>
          <p:nvPr/>
        </p:nvSpPr>
        <p:spPr>
          <a:xfrm>
            <a:off x="9192344" y="155679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 셋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9EEE09D7-34AF-43D1-A8A0-44C693B06AF1}"/>
              </a:ext>
            </a:extLst>
          </p:cNvPr>
          <p:cNvSpPr/>
          <p:nvPr/>
        </p:nvSpPr>
        <p:spPr>
          <a:xfrm>
            <a:off x="6694125" y="4243619"/>
            <a:ext cx="4949285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두 모형 모두 의사결정나무에 의해 승리로 예측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6AEAB56-34E4-4AD2-8CA2-81BBA36F0F4A}"/>
              </a:ext>
            </a:extLst>
          </p:cNvPr>
          <p:cNvCxnSpPr>
            <a:cxnSpLocks/>
          </p:cNvCxnSpPr>
          <p:nvPr/>
        </p:nvCxnSpPr>
        <p:spPr>
          <a:xfrm>
            <a:off x="5879976" y="3140968"/>
            <a:ext cx="0" cy="3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04D6BDD-E868-4466-B1F4-8339A34D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94" y="3955504"/>
            <a:ext cx="5972175" cy="2209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9B9B88-6888-40B8-80BD-BF1E1B2FCF49}"/>
              </a:ext>
            </a:extLst>
          </p:cNvPr>
          <p:cNvSpPr/>
          <p:nvPr/>
        </p:nvSpPr>
        <p:spPr>
          <a:xfrm>
            <a:off x="623392" y="5805264"/>
            <a:ext cx="478593" cy="211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Decision Tree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F86FE1-409B-4758-B810-8FEE1083AB24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한계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95A46D-5305-4CD4-9AD9-BF613EEE5C65}"/>
              </a:ext>
            </a:extLst>
          </p:cNvPr>
          <p:cNvGrpSpPr/>
          <p:nvPr/>
        </p:nvGrpSpPr>
        <p:grpSpPr>
          <a:xfrm>
            <a:off x="487474" y="5637489"/>
            <a:ext cx="5129909" cy="523220"/>
            <a:chOff x="903282" y="6556111"/>
            <a:chExt cx="7776864" cy="2510172"/>
          </a:xfrm>
        </p:grpSpPr>
        <p:sp>
          <p:nvSpPr>
            <p:cNvPr id="12" name="모서리가 둥근 직사각형 27">
              <a:extLst>
                <a:ext uri="{FF2B5EF4-FFF2-40B4-BE49-F238E27FC236}">
                  <a16:creationId xmlns:a16="http://schemas.microsoft.com/office/drawing/2014/main" id="{CBBD4F72-D88E-46E9-A5B4-5F4214F812E1}"/>
                </a:ext>
              </a:extLst>
            </p:cNvPr>
            <p:cNvSpPr/>
            <p:nvPr/>
          </p:nvSpPr>
          <p:spPr>
            <a:xfrm>
              <a:off x="903282" y="6556111"/>
              <a:ext cx="7776864" cy="24166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69A3FF-D721-4197-8316-C4820233B347}"/>
                </a:ext>
              </a:extLst>
            </p:cNvPr>
            <p:cNvSpPr txBox="1"/>
            <p:nvPr/>
          </p:nvSpPr>
          <p:spPr>
            <a:xfrm>
              <a:off x="1634072" y="6925858"/>
              <a:ext cx="6322260" cy="214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노드값이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RBI, ER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로 반복적으로 나타난다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A727CC-BD51-4825-9A0E-BC4CCAA8C456}"/>
              </a:ext>
            </a:extLst>
          </p:cNvPr>
          <p:cNvGrpSpPr/>
          <p:nvPr/>
        </p:nvGrpSpPr>
        <p:grpSpPr>
          <a:xfrm>
            <a:off x="6415833" y="5516849"/>
            <a:ext cx="4618632" cy="825849"/>
            <a:chOff x="992128" y="4554427"/>
            <a:chExt cx="7776864" cy="3200655"/>
          </a:xfrm>
        </p:grpSpPr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C8A41142-09A4-49EA-A5C5-8806B59CF7D4}"/>
                </a:ext>
              </a:extLst>
            </p:cNvPr>
            <p:cNvSpPr/>
            <p:nvPr/>
          </p:nvSpPr>
          <p:spPr>
            <a:xfrm>
              <a:off x="992128" y="4554427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A888C0-56BB-4625-9B69-AADC906253F8}"/>
                </a:ext>
              </a:extLst>
            </p:cNvPr>
            <p:cNvSpPr txBox="1"/>
            <p:nvPr/>
          </p:nvSpPr>
          <p:spPr>
            <a:xfrm>
              <a:off x="1259492" y="4935022"/>
              <a:ext cx="7345868" cy="207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두 팀 모두 조건을 만족시킬 시 승패 예측이 </a:t>
              </a:r>
              <a:r>
                <a:rPr lang="ko-KR" altLang="en-US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불가능해진다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92EB641-CC64-4BCA-B423-7FED3015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7" y="2200510"/>
            <a:ext cx="4320480" cy="30081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910AE6-1822-4DF8-8CBD-FDB58365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40" y="2242790"/>
            <a:ext cx="5972175" cy="28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04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Random Forest-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33D54-7BB4-4E96-870C-211A9F27C3EF}"/>
              </a:ext>
            </a:extLst>
          </p:cNvPr>
          <p:cNvSpPr txBox="1"/>
          <p:nvPr/>
        </p:nvSpPr>
        <p:spPr>
          <a:xfrm>
            <a:off x="1173993" y="1412804"/>
            <a:ext cx="960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모든 예측모형 같은 방식으로 변수 가공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분리 </a:t>
            </a:r>
          </a:p>
        </p:txBody>
      </p:sp>
      <p:pic>
        <p:nvPicPr>
          <p:cNvPr id="3" name="그림 2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BEEE5C9C-7475-47B1-B39D-FE818A33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908497"/>
            <a:ext cx="5945400" cy="4530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133273-E82B-4489-B9FA-7C5F8F6F4D8D}"/>
              </a:ext>
            </a:extLst>
          </p:cNvPr>
          <p:cNvSpPr txBox="1"/>
          <p:nvPr/>
        </p:nvSpPr>
        <p:spPr>
          <a:xfrm>
            <a:off x="7043991" y="2749441"/>
            <a:ext cx="4846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오류가 최소화 되는 트리 개수를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‫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알아 보기 위해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plot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생성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트리개수가 약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200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개에 못 미칠 때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‪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오류가 최소인 것으로 추정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이후에는 트리 개수가 많아져도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‫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오차율 개선에 특별히 도움되지 않음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CCA212-A0F6-4E46-A750-26DC44EAF11D}"/>
              </a:ext>
            </a:extLst>
          </p:cNvPr>
          <p:cNvSpPr txBox="1"/>
          <p:nvPr/>
        </p:nvSpPr>
        <p:spPr>
          <a:xfrm>
            <a:off x="7216659" y="2094129"/>
            <a:ext cx="382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1) </a:t>
            </a:r>
            <a:r>
              <a:rPr lang="ko-KR" altLang="en-US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최적의 트리 개수 선정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E9173B-A4CE-49B1-9569-69A37D522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379510"/>
            <a:ext cx="4831499" cy="1219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EEACC5-11E2-407E-8505-2DC91503A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75" y="2530223"/>
            <a:ext cx="891617" cy="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5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Random Forest-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B07EE5-F48C-4946-ACB7-4D79D49D90EC}"/>
              </a:ext>
            </a:extLst>
          </p:cNvPr>
          <p:cNvGrpSpPr/>
          <p:nvPr/>
        </p:nvGrpSpPr>
        <p:grpSpPr>
          <a:xfrm>
            <a:off x="778149" y="1797665"/>
            <a:ext cx="10165529" cy="1990518"/>
            <a:chOff x="839416" y="1556792"/>
            <a:chExt cx="10165529" cy="1990518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A66AC62-B13C-4716-8085-E68901248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9416" y="1556792"/>
              <a:ext cx="10165529" cy="1990518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322BEDD-5226-4D0C-9EA1-6A0DBE9FF687}"/>
                </a:ext>
              </a:extLst>
            </p:cNvPr>
            <p:cNvCxnSpPr/>
            <p:nvPr/>
          </p:nvCxnSpPr>
          <p:spPr>
            <a:xfrm>
              <a:off x="2423592" y="2520000"/>
              <a:ext cx="15121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C71E168-A924-4162-8B0D-90399D49702D}"/>
              </a:ext>
            </a:extLst>
          </p:cNvPr>
          <p:cNvSpPr txBox="1"/>
          <p:nvPr/>
        </p:nvSpPr>
        <p:spPr>
          <a:xfrm>
            <a:off x="4295800" y="4232224"/>
            <a:ext cx="70460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2) </a:t>
            </a:r>
            <a:r>
              <a:rPr lang="ko-KR" altLang="en-US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모델생성</a:t>
            </a:r>
            <a:endParaRPr lang="en-US" altLang="ko-KR" sz="2400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오류가 최소가 되는 </a:t>
            </a:r>
            <a:r>
              <a:rPr lang="en-US" altLang="ko-KR" sz="2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ntree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개수의 최소값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-&gt; 196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개 사용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정확도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94.76%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24D16D2-42D3-4386-A28A-6D610F4D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4" y="4432983"/>
            <a:ext cx="3421262" cy="155410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425BF-5C2C-492D-BE6C-0B0B5A78F773}"/>
              </a:ext>
            </a:extLst>
          </p:cNvPr>
          <p:cNvCxnSpPr>
            <a:cxnSpLocks/>
          </p:cNvCxnSpPr>
          <p:nvPr/>
        </p:nvCxnSpPr>
        <p:spPr>
          <a:xfrm>
            <a:off x="983432" y="5924995"/>
            <a:ext cx="1008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Random Forest-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8" name="그림 7" descr="컴퓨터, 노트북, 테이블, 옅은이(가) 표시된 사진&#10;&#10;자동 생성된 설명">
            <a:extLst>
              <a:ext uri="{FF2B5EF4-FFF2-40B4-BE49-F238E27FC236}">
                <a16:creationId xmlns:a16="http://schemas.microsoft.com/office/drawing/2014/main" id="{7DC27770-C8A3-4C4B-A3B7-D2E235DD9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6"/>
          <a:stretch/>
        </p:blipFill>
        <p:spPr>
          <a:xfrm>
            <a:off x="551384" y="1523177"/>
            <a:ext cx="5194368" cy="5006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FCAF6-39E1-47C4-A357-50A73E3BF752}"/>
              </a:ext>
            </a:extLst>
          </p:cNvPr>
          <p:cNvSpPr txBox="1"/>
          <p:nvPr/>
        </p:nvSpPr>
        <p:spPr>
          <a:xfrm>
            <a:off x="5869691" y="1628800"/>
            <a:ext cx="61342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3) </a:t>
            </a:r>
            <a:r>
              <a:rPr lang="ko-KR" altLang="en-US" sz="24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요인 분석</a:t>
            </a:r>
            <a:endParaRPr lang="en-US" altLang="ko-KR" sz="2400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0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주요 변인 알아보기 위해 </a:t>
            </a:r>
            <a:r>
              <a:rPr lang="en-US" altLang="ko-KR" sz="20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Importance plot</a:t>
            </a:r>
            <a:r>
              <a:rPr lang="ko-KR" altLang="en-US" sz="2000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생성</a:t>
            </a:r>
            <a:endParaRPr lang="en-US" altLang="ko-KR" sz="2000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모델 정확도와 노드 불순도 개선에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타자의 타점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(RBI)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과 투수의 자책점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(ER)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이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가장 많이 기여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타자와 투수 중 어느 쪽의 영향이 더 큰지는 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확실히 판단 할 수 없음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타격 지표로 널리 쓰이는 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OPS(</a:t>
            </a:r>
            <a:r>
              <a:rPr lang="ko-KR" altLang="en-US" sz="2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출루율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+</a:t>
            </a:r>
            <a:r>
              <a:rPr lang="ko-KR" altLang="en-US" sz="2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장타율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의 영향 전체 변수 중 하위권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647319-44C6-4885-9CA4-B189B5F54A83}"/>
              </a:ext>
            </a:extLst>
          </p:cNvPr>
          <p:cNvSpPr/>
          <p:nvPr/>
        </p:nvSpPr>
        <p:spPr>
          <a:xfrm>
            <a:off x="551383" y="1772816"/>
            <a:ext cx="360039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FB4C4D-6021-46EE-A1F8-503AD662886B}"/>
              </a:ext>
            </a:extLst>
          </p:cNvPr>
          <p:cNvSpPr/>
          <p:nvPr/>
        </p:nvSpPr>
        <p:spPr>
          <a:xfrm>
            <a:off x="3215679" y="1772816"/>
            <a:ext cx="360039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480DBC-8B99-452D-90AE-0BB54BDFA4C2}"/>
              </a:ext>
            </a:extLst>
          </p:cNvPr>
          <p:cNvSpPr/>
          <p:nvPr/>
        </p:nvSpPr>
        <p:spPr>
          <a:xfrm flipH="1" flipV="1">
            <a:off x="551381" y="4869160"/>
            <a:ext cx="360041" cy="1044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7180C5-D260-436E-80B1-A38FE60BEC0A}"/>
              </a:ext>
            </a:extLst>
          </p:cNvPr>
          <p:cNvSpPr/>
          <p:nvPr/>
        </p:nvSpPr>
        <p:spPr>
          <a:xfrm flipH="1" flipV="1">
            <a:off x="3215678" y="4869160"/>
            <a:ext cx="360041" cy="1044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A63B5F-6C24-4B0D-9482-D58A50259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1" y="1364541"/>
            <a:ext cx="2438823" cy="19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76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Random Forest-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1944C7-F0DF-472D-85C6-783F0F7DA281}"/>
              </a:ext>
            </a:extLst>
          </p:cNvPr>
          <p:cNvGrpSpPr/>
          <p:nvPr/>
        </p:nvGrpSpPr>
        <p:grpSpPr>
          <a:xfrm>
            <a:off x="479373" y="4221088"/>
            <a:ext cx="4824539" cy="1045954"/>
            <a:chOff x="551381" y="2448000"/>
            <a:chExt cx="6697537" cy="1152128"/>
          </a:xfrm>
        </p:grpSpPr>
        <p:pic>
          <p:nvPicPr>
            <p:cNvPr id="10" name="그림 9" descr="나이프이(가) 표시된 사진&#10;&#10;자동 생성된 설명">
              <a:extLst>
                <a:ext uri="{FF2B5EF4-FFF2-40B4-BE49-F238E27FC236}">
                  <a16:creationId xmlns:a16="http://schemas.microsoft.com/office/drawing/2014/main" id="{6522F119-5CE3-4FE9-AAA9-BD1B64E7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2" y="2448000"/>
              <a:ext cx="6697536" cy="115212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3E953E-2E1E-4EC7-939D-93691F835766}"/>
                </a:ext>
              </a:extLst>
            </p:cNvPr>
            <p:cNvSpPr/>
            <p:nvPr/>
          </p:nvSpPr>
          <p:spPr>
            <a:xfrm>
              <a:off x="551381" y="3140968"/>
              <a:ext cx="1296147" cy="244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981BC71-85A8-4F57-8691-7EC1A94ED4C6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NC vs LG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963FE-4333-4237-85DF-D88B4DCD9B36}"/>
              </a:ext>
            </a:extLst>
          </p:cNvPr>
          <p:cNvSpPr txBox="1"/>
          <p:nvPr/>
        </p:nvSpPr>
        <p:spPr>
          <a:xfrm>
            <a:off x="9192344" y="15567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셋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6A9F47-3EB9-479A-83A8-6AFD11AA0311}"/>
              </a:ext>
            </a:extLst>
          </p:cNvPr>
          <p:cNvPicPr/>
          <p:nvPr/>
        </p:nvPicPr>
        <p:blipFill rotWithShape="1">
          <a:blip r:embed="rId4"/>
          <a:srcRect t="27062" r="14002" b="61600"/>
          <a:stretch/>
        </p:blipFill>
        <p:spPr bwMode="auto">
          <a:xfrm>
            <a:off x="976755" y="1915120"/>
            <a:ext cx="9803875" cy="873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A6839554-3C1B-4A2B-9F17-BCEDA70C993D}"/>
              </a:ext>
            </a:extLst>
          </p:cNvPr>
          <p:cNvSpPr/>
          <p:nvPr/>
        </p:nvSpPr>
        <p:spPr>
          <a:xfrm>
            <a:off x="5775786" y="3558700"/>
            <a:ext cx="5991393" cy="2829159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4) </a:t>
            </a:r>
            <a:r>
              <a:rPr lang="ko-KR" altLang="en-US" b="1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예측</a:t>
            </a:r>
            <a:endParaRPr lang="en-US" altLang="ko-KR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endParaRPr lang="en-US" altLang="ko-KR" b="1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정규시즌 평균을 토대로 와일드카드전의 승패 예측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각 팀의 승리 확률을 계산하여 비교 할 수 없으므로 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두 팀의 예측 결과가 같게 나올 경우 승패를 예측할 수 없음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/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두 팀 모두 승리로 예측</a:t>
            </a:r>
            <a:endParaRPr lang="en-US" altLang="ko-KR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6D1871-5958-46C7-BF35-928D1A9D1C4E}"/>
              </a:ext>
            </a:extLst>
          </p:cNvPr>
          <p:cNvCxnSpPr>
            <a:cxnSpLocks/>
          </p:cNvCxnSpPr>
          <p:nvPr/>
        </p:nvCxnSpPr>
        <p:spPr>
          <a:xfrm>
            <a:off x="5878693" y="2890403"/>
            <a:ext cx="0" cy="3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3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3F2F18B-B35C-4D05-9069-825E20DBB74B}"/>
              </a:ext>
            </a:extLst>
          </p:cNvPr>
          <p:cNvSpPr txBox="1"/>
          <p:nvPr/>
        </p:nvSpPr>
        <p:spPr>
          <a:xfrm>
            <a:off x="4884315" y="1382817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문제 선정 배경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E454D5-B49F-46E8-9888-1DD9FB4280E7}"/>
              </a:ext>
            </a:extLst>
          </p:cNvPr>
          <p:cNvSpPr txBox="1"/>
          <p:nvPr/>
        </p:nvSpPr>
        <p:spPr>
          <a:xfrm>
            <a:off x="4884315" y="2141961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목표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73F526-1C41-4D71-A1FF-C037C85A4685}"/>
              </a:ext>
            </a:extLst>
          </p:cNvPr>
          <p:cNvSpPr txBox="1"/>
          <p:nvPr/>
        </p:nvSpPr>
        <p:spPr>
          <a:xfrm>
            <a:off x="4884315" y="2901105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2C5005-0650-404B-B578-1C7A96E26BE7}"/>
              </a:ext>
            </a:extLst>
          </p:cNvPr>
          <p:cNvSpPr txBox="1"/>
          <p:nvPr/>
        </p:nvSpPr>
        <p:spPr>
          <a:xfrm>
            <a:off x="4884315" y="3660249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A786FA-F9FE-4F7C-BBA3-38C71FF7D5EE}"/>
              </a:ext>
            </a:extLst>
          </p:cNvPr>
          <p:cNvSpPr txBox="1"/>
          <p:nvPr/>
        </p:nvSpPr>
        <p:spPr>
          <a:xfrm>
            <a:off x="4884315" y="4419393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5.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해석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2A4BCF-DE7F-48EB-995D-1FC2AA61DC0A}"/>
              </a:ext>
            </a:extLst>
          </p:cNvPr>
          <p:cNvSpPr txBox="1"/>
          <p:nvPr/>
        </p:nvSpPr>
        <p:spPr>
          <a:xfrm>
            <a:off x="4884315" y="5178538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6.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팀원 역할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95772A8-F200-4AF7-AF0B-599FE89EA53C}"/>
              </a:ext>
            </a:extLst>
          </p:cNvPr>
          <p:cNvCxnSpPr/>
          <p:nvPr/>
        </p:nvCxnSpPr>
        <p:spPr>
          <a:xfrm>
            <a:off x="4434465" y="1392148"/>
            <a:ext cx="0" cy="4165053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3D1D9FD-4F69-4F76-ABEB-997C93D5D89D}"/>
              </a:ext>
            </a:extLst>
          </p:cNvPr>
          <p:cNvGrpSpPr/>
          <p:nvPr/>
        </p:nvGrpSpPr>
        <p:grpSpPr>
          <a:xfrm>
            <a:off x="3191115" y="1423736"/>
            <a:ext cx="717259" cy="946760"/>
            <a:chOff x="2557290" y="3247324"/>
            <a:chExt cx="2098675" cy="277018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46495282-9FA6-4835-A621-FADFB1287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A88D4F04-676F-440C-9103-08D9CA4A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DE2790E2-5B7E-4B35-9B4A-6326972E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CF4E78CE-BCA3-4167-8971-B835C3289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6409BF78-8327-4507-B4B4-AE7E4DC09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7729409D-3E9F-4B6E-94B8-09CF30E22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28AE4E5E-A413-4A17-8C13-2E31C4C4C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5250F288-91EA-466C-9D2B-F314CD26C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796D70-5939-478C-8963-9A9AC118819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D8BB51-E410-4AC4-B199-7CF481820F99}"/>
              </a:ext>
            </a:extLst>
          </p:cNvPr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3D94F-D82B-49D7-84DB-06CB5FB66754}"/>
              </a:ext>
            </a:extLst>
          </p:cNvPr>
          <p:cNvSpPr txBox="1"/>
          <p:nvPr/>
        </p:nvSpPr>
        <p:spPr>
          <a:xfrm>
            <a:off x="504604" y="790571"/>
            <a:ext cx="485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191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4196F3-5F87-46A0-A0BE-BB05C097F252}"/>
              </a:ext>
            </a:extLst>
          </p:cNvPr>
          <p:cNvGrpSpPr/>
          <p:nvPr/>
        </p:nvGrpSpPr>
        <p:grpSpPr>
          <a:xfrm>
            <a:off x="1113574" y="5285698"/>
            <a:ext cx="9970693" cy="1212128"/>
            <a:chOff x="1151880" y="4644806"/>
            <a:chExt cx="7776864" cy="3200655"/>
          </a:xfrm>
        </p:grpSpPr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9DDBD0BF-C6D3-4C33-BA36-A26452C7242C}"/>
                </a:ext>
              </a:extLst>
            </p:cNvPr>
            <p:cNvSpPr/>
            <p:nvPr/>
          </p:nvSpPr>
          <p:spPr>
            <a:xfrm>
              <a:off x="1151880" y="4644806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09C04C-2261-44EA-B5DE-3C03FFBB236A}"/>
                </a:ext>
              </a:extLst>
            </p:cNvPr>
            <p:cNvSpPr txBox="1"/>
            <p:nvPr/>
          </p:nvSpPr>
          <p:spPr>
            <a:xfrm>
              <a:off x="1419244" y="5025398"/>
              <a:ext cx="7381794" cy="2438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6450" indent="-806450"/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Logit = 5.4088 + 1.1399*ha + 0.7588*H + 21.3446*RBI + (-0.3785*BB) + 0.9824*HBP + (-3.2757*SO) + 36.1797*AVG + (-22.2675*OPS) + 3.5424*IP + (-0.6698*TBF) + (-8.0436*ER) + 0.6315*BB.1 + 0.4739*K + (-0.2632*HR) + (-0.3045*ERA)</a:t>
              </a:r>
              <a:endParaRPr lang="ko-KR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E143879A-85FF-4552-A900-8A8A2384DD5A}"/>
              </a:ext>
            </a:extLst>
          </p:cNvPr>
          <p:cNvSpPr/>
          <p:nvPr/>
        </p:nvSpPr>
        <p:spPr>
          <a:xfrm>
            <a:off x="7517473" y="1977510"/>
            <a:ext cx="3101365" cy="2732142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1385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개의 데이터 셋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r>
              <a:rPr lang="ko-KR" altLang="en-US" sz="16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train_data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60% 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     -&gt; 1385 * 0.6 = 831</a:t>
            </a: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40%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 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BB : 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타자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BB.1 : </a:t>
            </a:r>
            <a:r>
              <a:rPr lang="ko-KR" altLang="en-US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투수</a:t>
            </a:r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0" name="_x166935328" descr="EMB00002d88231d">
            <a:extLst>
              <a:ext uri="{FF2B5EF4-FFF2-40B4-BE49-F238E27FC236}">
                <a16:creationId xmlns:a16="http://schemas.microsoft.com/office/drawing/2014/main" id="{F400BE4C-DA92-4E55-8C43-23345796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2" t="46460" r="37437" b="22446"/>
          <a:stretch>
            <a:fillRect/>
          </a:stretch>
        </p:blipFill>
        <p:spPr bwMode="auto">
          <a:xfrm>
            <a:off x="911424" y="1666405"/>
            <a:ext cx="5486249" cy="33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5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유의성 검사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6253317" y="3608439"/>
            <a:ext cx="5673211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p-value</a:t>
            </a:r>
            <a:r>
              <a:rPr lang="ko-KR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의 절댓값이 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0.05 </a:t>
            </a:r>
            <a:r>
              <a:rPr lang="ko-KR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이하인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ha, RBI, SO, AVG, OPS, IP, ER, K</a:t>
            </a:r>
            <a:r>
              <a:rPr lang="ko-KR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값이 유의한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것으로 나타났다</a:t>
            </a:r>
            <a:r>
              <a:rPr lang="en-US" altLang="ko-KR" sz="20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AFAAB1-DA8F-4A84-ABC1-27263FB9AA65}"/>
              </a:ext>
            </a:extLst>
          </p:cNvPr>
          <p:cNvGrpSpPr/>
          <p:nvPr/>
        </p:nvGrpSpPr>
        <p:grpSpPr>
          <a:xfrm>
            <a:off x="805179" y="2168041"/>
            <a:ext cx="4812294" cy="4165499"/>
            <a:chOff x="491618" y="1168066"/>
            <a:chExt cx="5622690" cy="4866974"/>
          </a:xfrm>
        </p:grpSpPr>
        <p:pic>
          <p:nvPicPr>
            <p:cNvPr id="19" name="_x55356864" descr="EMB000020401f0a">
              <a:extLst>
                <a:ext uri="{FF2B5EF4-FFF2-40B4-BE49-F238E27FC236}">
                  <a16:creationId xmlns:a16="http://schemas.microsoft.com/office/drawing/2014/main" id="{ED247F89-B848-40A5-A841-1CE1F6596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 t="19991" r="58813" b="18066"/>
            <a:stretch>
              <a:fillRect/>
            </a:stretch>
          </p:blipFill>
          <p:spPr bwMode="auto">
            <a:xfrm>
              <a:off x="491618" y="1168066"/>
              <a:ext cx="5622690" cy="4866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99745F-DE57-4DFF-9AB1-3314520577A2}"/>
                </a:ext>
              </a:extLst>
            </p:cNvPr>
            <p:cNvSpPr/>
            <p:nvPr/>
          </p:nvSpPr>
          <p:spPr>
            <a:xfrm>
              <a:off x="4064539" y="3225316"/>
              <a:ext cx="959847" cy="220527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7F7183C-0102-456F-A2FD-DE0B41E83801}"/>
                </a:ext>
              </a:extLst>
            </p:cNvPr>
            <p:cNvSpPr/>
            <p:nvPr/>
          </p:nvSpPr>
          <p:spPr>
            <a:xfrm>
              <a:off x="4064539" y="3596793"/>
              <a:ext cx="1055802" cy="17518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70666AC-2C70-4746-B7B4-0F589C02D62D}"/>
                </a:ext>
              </a:extLst>
            </p:cNvPr>
            <p:cNvSpPr/>
            <p:nvPr/>
          </p:nvSpPr>
          <p:spPr>
            <a:xfrm>
              <a:off x="4064539" y="4493932"/>
              <a:ext cx="1055802" cy="158787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B8EA3B3-D279-4F49-969B-E4B92E6904D5}"/>
                </a:ext>
              </a:extLst>
            </p:cNvPr>
            <p:cNvSpPr/>
            <p:nvPr/>
          </p:nvSpPr>
          <p:spPr>
            <a:xfrm>
              <a:off x="4064539" y="4159821"/>
              <a:ext cx="1055802" cy="14267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495834-547B-4091-A447-2B1A02FFA4B6}"/>
                </a:ext>
              </a:extLst>
            </p:cNvPr>
            <p:cNvSpPr/>
            <p:nvPr/>
          </p:nvSpPr>
          <p:spPr>
            <a:xfrm>
              <a:off x="4016561" y="4844158"/>
              <a:ext cx="1055802" cy="202676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0AE5D08-9E01-4327-BF78-C9E57744B95E}"/>
                </a:ext>
              </a:extLst>
            </p:cNvPr>
            <p:cNvSpPr/>
            <p:nvPr/>
          </p:nvSpPr>
          <p:spPr>
            <a:xfrm>
              <a:off x="3949831" y="4689639"/>
              <a:ext cx="1286312" cy="15451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095DD2F-1EBB-4421-99EE-831BF1AEBB28}"/>
                </a:ext>
              </a:extLst>
            </p:cNvPr>
            <p:cNvSpPr/>
            <p:nvPr/>
          </p:nvSpPr>
          <p:spPr>
            <a:xfrm>
              <a:off x="4064539" y="5015770"/>
              <a:ext cx="1074554" cy="204388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5572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4B255-4424-4362-805E-D2D8B02A2F2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1)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유의성 검사와 상관없이 분석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예측할 때</a:t>
            </a: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67005A2-47F5-411C-B551-B8CCB40033DF}"/>
              </a:ext>
            </a:extLst>
          </p:cNvPr>
          <p:cNvSpPr/>
          <p:nvPr/>
        </p:nvSpPr>
        <p:spPr>
          <a:xfrm>
            <a:off x="6272982" y="2271253"/>
            <a:ext cx="5673211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ha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홈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 H, RBI, HBP, AVG, IP, BB(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투수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), K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 클수록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BB(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타자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 SO, OPS, TBF, ER, HR, ERA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 작을수록 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승리할</a:t>
            </a: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확률이 높아진다는 것을 알 수 있다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D0607E12-1FB7-4B4B-AE46-5AC2411DADF1}"/>
              </a:ext>
            </a:extLst>
          </p:cNvPr>
          <p:cNvSpPr/>
          <p:nvPr/>
        </p:nvSpPr>
        <p:spPr>
          <a:xfrm>
            <a:off x="6327060" y="4822722"/>
            <a:ext cx="5569973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&lt;Cut-off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0.5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로 잡았을 경우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예측 정확도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=&gt; (278+244) / (278+18+14+244) = 94.22%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_x167162048" descr="EMB000020401f10">
            <a:extLst>
              <a:ext uri="{FF2B5EF4-FFF2-40B4-BE49-F238E27FC236}">
                <a16:creationId xmlns:a16="http://schemas.microsoft.com/office/drawing/2014/main" id="{BA89546B-535D-4D72-8FB1-1A992D386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49353" r="53815" b="14371"/>
          <a:stretch>
            <a:fillRect/>
          </a:stretch>
        </p:blipFill>
        <p:spPr bwMode="auto">
          <a:xfrm>
            <a:off x="1043080" y="2031025"/>
            <a:ext cx="4845280" cy="251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56127184" descr="EMB000020401f13">
            <a:extLst>
              <a:ext uri="{FF2B5EF4-FFF2-40B4-BE49-F238E27FC236}">
                <a16:creationId xmlns:a16="http://schemas.microsoft.com/office/drawing/2014/main" id="{17FDF048-C181-4B7F-8BE6-A2024B33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67567" r="58397" b="14171"/>
          <a:stretch>
            <a:fillRect/>
          </a:stretch>
        </p:blipFill>
        <p:spPr bwMode="auto">
          <a:xfrm>
            <a:off x="1043080" y="4703230"/>
            <a:ext cx="4609866" cy="17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0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62AC32F-A735-4A47-8F5A-CB510770A798}"/>
              </a:ext>
            </a:extLst>
          </p:cNvPr>
          <p:cNvCxnSpPr/>
          <p:nvPr/>
        </p:nvCxnSpPr>
        <p:spPr>
          <a:xfrm>
            <a:off x="5761172" y="3430434"/>
            <a:ext cx="4191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F86FE1-409B-4758-B810-8FEE1083AB24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2)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유의성 검사 결과를 가지고 분석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,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예측할 때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95A46D-5305-4CD4-9AD9-BF613EEE5C65}"/>
              </a:ext>
            </a:extLst>
          </p:cNvPr>
          <p:cNvGrpSpPr/>
          <p:nvPr/>
        </p:nvGrpSpPr>
        <p:grpSpPr>
          <a:xfrm>
            <a:off x="767408" y="5340695"/>
            <a:ext cx="4885821" cy="1089327"/>
            <a:chOff x="1151880" y="4644806"/>
            <a:chExt cx="7776864" cy="6989781"/>
          </a:xfrm>
        </p:grpSpPr>
        <p:sp>
          <p:nvSpPr>
            <p:cNvPr id="12" name="모서리가 둥근 직사각형 27">
              <a:extLst>
                <a:ext uri="{FF2B5EF4-FFF2-40B4-BE49-F238E27FC236}">
                  <a16:creationId xmlns:a16="http://schemas.microsoft.com/office/drawing/2014/main" id="{CBBD4F72-D88E-46E9-A5B4-5F4214F812E1}"/>
                </a:ext>
              </a:extLst>
            </p:cNvPr>
            <p:cNvSpPr/>
            <p:nvPr/>
          </p:nvSpPr>
          <p:spPr>
            <a:xfrm>
              <a:off x="1151880" y="4644806"/>
              <a:ext cx="7776864" cy="698978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69A3FF-D721-4197-8316-C4820233B347}"/>
                </a:ext>
              </a:extLst>
            </p:cNvPr>
            <p:cNvSpPr txBox="1"/>
            <p:nvPr/>
          </p:nvSpPr>
          <p:spPr>
            <a:xfrm>
              <a:off x="1384185" y="6282365"/>
              <a:ext cx="7345868" cy="374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P-value</a:t>
              </a:r>
              <a:r>
                <a:rPr lang="ko-KR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의 절댓값이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0.05</a:t>
              </a:r>
              <a:r>
                <a:rPr lang="ko-KR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이하인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ha, RBI, SO, OPS, IP, TBF, ER </a:t>
              </a:r>
              <a:r>
                <a:rPr lang="ko-KR" altLang="ko-KR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값</a:t>
              </a:r>
              <a:r>
                <a:rPr lang="ko-KR" altLang="en-US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만을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가지고 데이터 분석</a:t>
              </a:r>
              <a:endPara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A727CC-BD51-4825-9A0E-BC4CCAA8C456}"/>
              </a:ext>
            </a:extLst>
          </p:cNvPr>
          <p:cNvGrpSpPr/>
          <p:nvPr/>
        </p:nvGrpSpPr>
        <p:grpSpPr>
          <a:xfrm>
            <a:off x="6228987" y="5229200"/>
            <a:ext cx="5200762" cy="1480737"/>
            <a:chOff x="1151880" y="4644803"/>
            <a:chExt cx="7776864" cy="4753037"/>
          </a:xfrm>
        </p:grpSpPr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C8A41142-09A4-49EA-A5C5-8806B59CF7D4}"/>
                </a:ext>
              </a:extLst>
            </p:cNvPr>
            <p:cNvSpPr/>
            <p:nvPr/>
          </p:nvSpPr>
          <p:spPr>
            <a:xfrm>
              <a:off x="1151880" y="4644803"/>
              <a:ext cx="7776864" cy="40997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A888C0-56BB-4625-9B69-AADC906253F8}"/>
                </a:ext>
              </a:extLst>
            </p:cNvPr>
            <p:cNvSpPr txBox="1"/>
            <p:nvPr/>
          </p:nvSpPr>
          <p:spPr>
            <a:xfrm>
              <a:off x="1419244" y="5025399"/>
              <a:ext cx="7345868" cy="437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Tx/>
                <a:buChar char="-"/>
              </a:pP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logit.ba=</a:t>
              </a:r>
              <a:r>
                <a:rPr lang="en-US" altLang="ko-KR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glm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win~ha+RBI+SO+OPS+IP+TBF+ER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, family=binomial, data=</a:t>
              </a:r>
              <a:r>
                <a:rPr lang="en-US" altLang="ko-KR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train_data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)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Tx/>
                <a:buChar char="-"/>
              </a:pP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유의한 속성만을 가지고 </a:t>
              </a:r>
              <a:r>
                <a:rPr lang="en-US" altLang="ko-KR" kern="100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test_data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예측</a:t>
              </a:r>
              <a:endParaRPr lang="ko-KR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28B7AD-664C-42F5-AF9A-390F1307793C}"/>
              </a:ext>
            </a:extLst>
          </p:cNvPr>
          <p:cNvGrpSpPr/>
          <p:nvPr/>
        </p:nvGrpSpPr>
        <p:grpSpPr>
          <a:xfrm>
            <a:off x="1306902" y="1864407"/>
            <a:ext cx="3819019" cy="3297477"/>
            <a:chOff x="1306902" y="1864407"/>
            <a:chExt cx="3819019" cy="3297477"/>
          </a:xfrm>
        </p:grpSpPr>
        <p:pic>
          <p:nvPicPr>
            <p:cNvPr id="26" name="_x55356864" descr="EMB000020401f0a">
              <a:extLst>
                <a:ext uri="{FF2B5EF4-FFF2-40B4-BE49-F238E27FC236}">
                  <a16:creationId xmlns:a16="http://schemas.microsoft.com/office/drawing/2014/main" id="{8E3EAB3C-93BB-43CF-9D1C-491B3C415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 t="19991" r="58813" b="18066"/>
            <a:stretch>
              <a:fillRect/>
            </a:stretch>
          </p:blipFill>
          <p:spPr bwMode="auto">
            <a:xfrm>
              <a:off x="1306902" y="1864407"/>
              <a:ext cx="3819019" cy="329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D35EF1-4345-452F-A5BE-FB536A7DFAC8}"/>
                </a:ext>
              </a:extLst>
            </p:cNvPr>
            <p:cNvSpPr/>
            <p:nvPr/>
          </p:nvSpPr>
          <p:spPr>
            <a:xfrm>
              <a:off x="3690435" y="3302088"/>
              <a:ext cx="694937" cy="9334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6C0135-700E-429C-BAE1-A1A357028D92}"/>
                </a:ext>
              </a:extLst>
            </p:cNvPr>
            <p:cNvSpPr/>
            <p:nvPr/>
          </p:nvSpPr>
          <p:spPr>
            <a:xfrm>
              <a:off x="3753486" y="3517378"/>
              <a:ext cx="671999" cy="124427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4703320-39FB-4247-BD8B-97AF113DD503}"/>
                </a:ext>
              </a:extLst>
            </p:cNvPr>
            <p:cNvSpPr/>
            <p:nvPr/>
          </p:nvSpPr>
          <p:spPr>
            <a:xfrm>
              <a:off x="3753485" y="4109813"/>
              <a:ext cx="727170" cy="12340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6982FAD-E0F1-4A48-A56B-542B6773E3BE}"/>
                </a:ext>
              </a:extLst>
            </p:cNvPr>
            <p:cNvSpPr/>
            <p:nvPr/>
          </p:nvSpPr>
          <p:spPr>
            <a:xfrm>
              <a:off x="3660988" y="3879646"/>
              <a:ext cx="882719" cy="11928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CAE000B-D09A-4D88-A7BE-B56696D68921}"/>
                </a:ext>
              </a:extLst>
            </p:cNvPr>
            <p:cNvSpPr/>
            <p:nvPr/>
          </p:nvSpPr>
          <p:spPr>
            <a:xfrm>
              <a:off x="3753485" y="4442032"/>
              <a:ext cx="694939" cy="148231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15BFDE-32A2-4C2B-ADC2-9694B96645C8}"/>
                </a:ext>
              </a:extLst>
            </p:cNvPr>
            <p:cNvSpPr/>
            <p:nvPr/>
          </p:nvSpPr>
          <p:spPr>
            <a:xfrm>
              <a:off x="3660988" y="4234030"/>
              <a:ext cx="884959" cy="14266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6E7240-A060-41AA-83B3-80B378E81D1D}"/>
                </a:ext>
              </a:extLst>
            </p:cNvPr>
            <p:cNvSpPr/>
            <p:nvPr/>
          </p:nvSpPr>
          <p:spPr>
            <a:xfrm>
              <a:off x="3753485" y="4341188"/>
              <a:ext cx="711322" cy="127128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_x167699792" descr="EMB00002d882318">
            <a:extLst>
              <a:ext uri="{FF2B5EF4-FFF2-40B4-BE49-F238E27FC236}">
                <a16:creationId xmlns:a16="http://schemas.microsoft.com/office/drawing/2014/main" id="{74CB3074-CE5D-4BA5-816E-5F6CB2B52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0" t="29041" r="34245" b="27925"/>
          <a:stretch/>
        </p:blipFill>
        <p:spPr bwMode="auto">
          <a:xfrm>
            <a:off x="6685209" y="1965376"/>
            <a:ext cx="4199889" cy="30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97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762DD811-6BEA-48C2-85C9-89ED2008182B}"/>
              </a:ext>
            </a:extLst>
          </p:cNvPr>
          <p:cNvSpPr/>
          <p:nvPr/>
        </p:nvSpPr>
        <p:spPr>
          <a:xfrm>
            <a:off x="6390016" y="1995795"/>
            <a:ext cx="4878703" cy="1100967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ha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1(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홈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일수록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, RBI, IP</a:t>
            </a:r>
            <a:r>
              <a:rPr lang="ko-KR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가 클수록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SO, OPS, TBF, ER</a:t>
            </a:r>
            <a:r>
              <a:rPr lang="ko-KR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이 작을수록 승리 확률이 높아진다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E28A729B-9AE1-4928-8A8E-27437C3BD2E2}"/>
              </a:ext>
            </a:extLst>
          </p:cNvPr>
          <p:cNvSpPr/>
          <p:nvPr/>
        </p:nvSpPr>
        <p:spPr>
          <a:xfrm>
            <a:off x="6466874" y="3869858"/>
            <a:ext cx="4724988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&lt;Cut-off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0.5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로 잡았을 경우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&gt;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예측 정확도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: (275+247) / (275+15+17+247)</a:t>
            </a:r>
          </a:p>
          <a:p>
            <a:pPr lvl="0" indent="152400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= 94.22%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5AB638-0AFA-4B0F-BF11-D48F4AA3D81D}"/>
              </a:ext>
            </a:extLst>
          </p:cNvPr>
          <p:cNvGrpSpPr/>
          <p:nvPr/>
        </p:nvGrpSpPr>
        <p:grpSpPr>
          <a:xfrm>
            <a:off x="935329" y="5897735"/>
            <a:ext cx="10783459" cy="620552"/>
            <a:chOff x="1151880" y="4644806"/>
            <a:chExt cx="7776864" cy="3200655"/>
          </a:xfrm>
        </p:grpSpPr>
        <p:sp>
          <p:nvSpPr>
            <p:cNvPr id="12" name="모서리가 둥근 직사각형 27">
              <a:extLst>
                <a:ext uri="{FF2B5EF4-FFF2-40B4-BE49-F238E27FC236}">
                  <a16:creationId xmlns:a16="http://schemas.microsoft.com/office/drawing/2014/main" id="{4595CEC8-86EA-4B2D-9E4B-88A6FFC0E83D}"/>
                </a:ext>
              </a:extLst>
            </p:cNvPr>
            <p:cNvSpPr/>
            <p:nvPr/>
          </p:nvSpPr>
          <p:spPr>
            <a:xfrm>
              <a:off x="1151880" y="4644806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D403A-003F-42BE-A41F-2AFF7AF65C06}"/>
                </a:ext>
              </a:extLst>
            </p:cNvPr>
            <p:cNvSpPr txBox="1"/>
            <p:nvPr/>
          </p:nvSpPr>
          <p:spPr>
            <a:xfrm>
              <a:off x="1367377" y="5417850"/>
              <a:ext cx="7345868" cy="191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82600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유의성을 고려하지 않고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Logistic Regression</a:t>
              </a:r>
              <a:r>
                <a:rPr lang="ko-KR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분석을 실시 하였을 경우</a:t>
              </a: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와 동일한 예측 값을 가진다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. </a:t>
              </a:r>
              <a:endParaRPr lang="en-US" altLang="ko-KR" sz="12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_x166283968" descr="EMB000020401f19">
            <a:extLst>
              <a:ext uri="{FF2B5EF4-FFF2-40B4-BE49-F238E27FC236}">
                <a16:creationId xmlns:a16="http://schemas.microsoft.com/office/drawing/2014/main" id="{6C1A5766-53B0-4E07-8C1C-710665A3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62634" r="53400" b="13672"/>
          <a:stretch>
            <a:fillRect/>
          </a:stretch>
        </p:blipFill>
        <p:spPr bwMode="auto">
          <a:xfrm>
            <a:off x="732866" y="1733353"/>
            <a:ext cx="4985777" cy="172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166286928" descr="EMB000020401f1c">
            <a:extLst>
              <a:ext uri="{FF2B5EF4-FFF2-40B4-BE49-F238E27FC236}">
                <a16:creationId xmlns:a16="http://schemas.microsoft.com/office/drawing/2014/main" id="{EBB3C82C-09FE-4986-8091-915FA025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t="68307" r="58397" b="13919"/>
          <a:stretch>
            <a:fillRect/>
          </a:stretch>
        </p:blipFill>
        <p:spPr bwMode="auto">
          <a:xfrm>
            <a:off x="823287" y="4072030"/>
            <a:ext cx="4812782" cy="11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30F9D3-2A6D-408B-BE0B-1B0651F58202}"/>
              </a:ext>
            </a:extLst>
          </p:cNvPr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33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Logistic Regression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33D54-7BB4-4E96-870C-211A9F27C3E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NC vs LG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FB335-892F-44C4-AAB7-F22460E714E2}"/>
              </a:ext>
            </a:extLst>
          </p:cNvPr>
          <p:cNvSpPr txBox="1"/>
          <p:nvPr/>
        </p:nvSpPr>
        <p:spPr>
          <a:xfrm>
            <a:off x="9192344" y="15567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셋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22B61-062C-46D9-B74C-EA04F2CEA285}"/>
              </a:ext>
            </a:extLst>
          </p:cNvPr>
          <p:cNvSpPr txBox="1"/>
          <p:nvPr/>
        </p:nvSpPr>
        <p:spPr>
          <a:xfrm>
            <a:off x="628282" y="3054206"/>
            <a:ext cx="39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Attribute 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사용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0F61B-D15A-4897-BC28-386415D04289}"/>
              </a:ext>
            </a:extLst>
          </p:cNvPr>
          <p:cNvSpPr txBox="1"/>
          <p:nvPr/>
        </p:nvSpPr>
        <p:spPr>
          <a:xfrm>
            <a:off x="628282" y="4880787"/>
            <a:ext cx="39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유의성을 가진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Attribute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만을 사용</a:t>
            </a:r>
            <a:endParaRPr lang="en-US" altLang="ko-KR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8155E105-8EBD-437C-BE3E-63AF4EA05CCD}"/>
              </a:ext>
            </a:extLst>
          </p:cNvPr>
          <p:cNvSpPr/>
          <p:nvPr/>
        </p:nvSpPr>
        <p:spPr>
          <a:xfrm>
            <a:off x="6406673" y="3480161"/>
            <a:ext cx="4878703" cy="1100967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NC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 승리할 확률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26.24%</a:t>
            </a:r>
          </a:p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LG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 승리할 확률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65.39%</a:t>
            </a:r>
          </a:p>
          <a:p>
            <a:pPr>
              <a:spcAft>
                <a:spcPts val="800"/>
              </a:spcAft>
            </a:pPr>
            <a:r>
              <a:rPr lang="en-US" altLang="ko-KR" dirty="0"/>
              <a:t>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=&gt; LG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가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NC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보다 승리할 확률이 더 높다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.</a:t>
            </a:r>
            <a:endParaRPr lang="en-US" altLang="ko-KR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9EEE09D7-34AF-43D1-A8A0-44C693B06AF1}"/>
              </a:ext>
            </a:extLst>
          </p:cNvPr>
          <p:cNvSpPr/>
          <p:nvPr/>
        </p:nvSpPr>
        <p:spPr>
          <a:xfrm>
            <a:off x="6406673" y="5215363"/>
            <a:ext cx="4878703" cy="116596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NC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 승리할 확률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34.82%</a:t>
            </a:r>
          </a:p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LG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가 승리할 확률 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: 57.42%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=&gt; LG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가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NC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보다 승리할 확률이 더 높다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6AEAB56-34E4-4AD2-8CA2-81BBA36F0F4A}"/>
              </a:ext>
            </a:extLst>
          </p:cNvPr>
          <p:cNvCxnSpPr>
            <a:cxnSpLocks/>
          </p:cNvCxnSpPr>
          <p:nvPr/>
        </p:nvCxnSpPr>
        <p:spPr>
          <a:xfrm>
            <a:off x="5878693" y="2890403"/>
            <a:ext cx="0" cy="3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6640F77-9E85-4B4A-A825-1B86E051A4B3}"/>
              </a:ext>
            </a:extLst>
          </p:cNvPr>
          <p:cNvPicPr/>
          <p:nvPr/>
        </p:nvPicPr>
        <p:blipFill rotWithShape="1">
          <a:blip r:embed="rId2"/>
          <a:srcRect t="27062" r="14002" b="61600"/>
          <a:stretch/>
        </p:blipFill>
        <p:spPr bwMode="auto">
          <a:xfrm>
            <a:off x="976755" y="1915120"/>
            <a:ext cx="9803875" cy="873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_x171617296" descr="EMB000021d024c8">
            <a:extLst>
              <a:ext uri="{FF2B5EF4-FFF2-40B4-BE49-F238E27FC236}">
                <a16:creationId xmlns:a16="http://schemas.microsoft.com/office/drawing/2014/main" id="{149C3741-4E58-4D77-8B26-1E8C58BAE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77490" r="56593" b="11434"/>
          <a:stretch/>
        </p:blipFill>
        <p:spPr bwMode="auto">
          <a:xfrm>
            <a:off x="465893" y="3480161"/>
            <a:ext cx="5683839" cy="11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61124192" descr="EMB000021d024cb">
            <a:extLst>
              <a:ext uri="{FF2B5EF4-FFF2-40B4-BE49-F238E27FC236}">
                <a16:creationId xmlns:a16="http://schemas.microsoft.com/office/drawing/2014/main" id="{A3598745-E99F-4235-B3EE-35C2A785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77440" r="56593" b="10960"/>
          <a:stretch>
            <a:fillRect/>
          </a:stretch>
        </p:blipFill>
        <p:spPr bwMode="auto">
          <a:xfrm>
            <a:off x="412161" y="5354325"/>
            <a:ext cx="5683839" cy="9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0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E143879A-85FF-4552-A900-8A8A2384DD5A}"/>
              </a:ext>
            </a:extLst>
          </p:cNvPr>
          <p:cNvSpPr/>
          <p:nvPr/>
        </p:nvSpPr>
        <p:spPr>
          <a:xfrm>
            <a:off x="7960980" y="2209084"/>
            <a:ext cx="3101365" cy="2732142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1385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개의 데이터 셋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r>
              <a:rPr lang="ko-KR" altLang="en-US" sz="16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 </a:t>
            </a:r>
            <a:endParaRPr lang="en-US" altLang="ko-KR" sz="1600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train_data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60% </a:t>
            </a:r>
          </a:p>
          <a:p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     -&gt; 1385 * 0.6 = 831</a:t>
            </a:r>
          </a:p>
          <a:p>
            <a:endParaRPr lang="en-US" altLang="ko-KR" sz="1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test_data</a:t>
            </a:r>
            <a:r>
              <a:rPr lang="en-US" altLang="ko-KR" sz="16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-&gt; 40%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E3972F-C56D-47CD-8CA7-66DA3715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09" y="2057322"/>
            <a:ext cx="6182979" cy="30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C63A1-486C-4548-AC25-1954D53A6DA8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&lt;Hidden Node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의 크기 결정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C27FB40-BF43-44D5-BA16-7BC104EB172A}"/>
              </a:ext>
            </a:extLst>
          </p:cNvPr>
          <p:cNvSpPr/>
          <p:nvPr/>
        </p:nvSpPr>
        <p:spPr>
          <a:xfrm>
            <a:off x="6253318" y="2563442"/>
            <a:ext cx="5673211" cy="1376515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hidden node</a:t>
            </a:r>
            <a:r>
              <a:rPr lang="ko-KR" altLang="en-US" sz="1600" dirty="0"/>
              <a:t>수에 따른 </a:t>
            </a:r>
            <a:r>
              <a:rPr lang="en-US" altLang="ko-KR" sz="1600" dirty="0"/>
              <a:t>test </a:t>
            </a:r>
            <a:r>
              <a:rPr lang="ko-KR" altLang="en-US" sz="1600" dirty="0"/>
              <a:t>자료의 오차를 알아보기 위한 그래프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 </a:t>
            </a:r>
            <a:r>
              <a:rPr lang="ko-KR" altLang="en-US" sz="1600" dirty="0"/>
              <a:t>여러 번 그려본 다음 공통되게 오차가 작게 나온 부분의 </a:t>
            </a:r>
            <a:r>
              <a:rPr lang="en-US" altLang="ko-KR" sz="1600" dirty="0"/>
              <a:t>hidden node </a:t>
            </a:r>
            <a:r>
              <a:rPr lang="ko-KR" altLang="en-US" sz="1600" dirty="0"/>
              <a:t>개수로 정함</a:t>
            </a:r>
            <a:r>
              <a:rPr lang="en-US" altLang="ko-KR" sz="1600" dirty="0"/>
              <a:t>.</a:t>
            </a:r>
            <a:endParaRPr lang="en-US" altLang="ko-KR" sz="1600" dirty="0">
              <a:ea typeface="포천 오성과 한음 Regular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포천 오성과 한음 Regular" panose="020B0303000000000000" pitchFamily="50" charset="-127"/>
              </a:rPr>
              <a:t>적합한 </a:t>
            </a:r>
            <a:r>
              <a:rPr lang="en-US" altLang="ko-KR" sz="1600" dirty="0">
                <a:ea typeface="포천 오성과 한음 Regular" panose="020B0303000000000000" pitchFamily="50" charset="-127"/>
              </a:rPr>
              <a:t>Hidden Node </a:t>
            </a:r>
            <a:r>
              <a:rPr lang="ko-KR" altLang="en-US" sz="1600" dirty="0">
                <a:ea typeface="포천 오성과 한음 Regular" panose="020B0303000000000000" pitchFamily="50" charset="-127"/>
              </a:rPr>
              <a:t>의 수 </a:t>
            </a:r>
            <a:r>
              <a:rPr lang="en-US" altLang="ko-KR" sz="1600" dirty="0">
                <a:ea typeface="포천 오성과 한음 Regular" panose="020B0303000000000000" pitchFamily="50" charset="-127"/>
              </a:rPr>
              <a:t>= 8</a:t>
            </a:r>
            <a:endParaRPr lang="en-US" altLang="ko-KR" sz="1600" dirty="0"/>
          </a:p>
        </p:txBody>
      </p:sp>
      <p:sp>
        <p:nvSpPr>
          <p:cNvPr id="3" name="직사각형 2"/>
          <p:cNvSpPr/>
          <p:nvPr/>
        </p:nvSpPr>
        <p:spPr>
          <a:xfrm>
            <a:off x="5837556" y="4365104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test.err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=function(h.size,maxit0){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Dnnet1 = 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nnet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(win ~ ., data = train, size = 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h.size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y = 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test$win</a:t>
            </a:r>
            <a:endParaRPr lang="en-US" altLang="ko-KR" sz="14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p = predict(Dnnet1,test)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err = mean(y!=p)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 c(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h.size,err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}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out = t(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sapply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(1:10,FUN = test.err,maxit0=200))</a:t>
            </a:r>
          </a:p>
          <a:p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plot(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out,type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='b',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xlab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="The Number of Hidden units",</a:t>
            </a:r>
            <a:r>
              <a:rPr lang="en-US" altLang="ko-KR" sz="14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ylab</a:t>
            </a:r>
            <a:r>
              <a:rPr lang="en-US" altLang="ko-KR" sz="14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= "Test Error")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5" y="1860020"/>
            <a:ext cx="4113975" cy="27123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8" y="2308173"/>
            <a:ext cx="4146149" cy="27335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33" y="2701507"/>
            <a:ext cx="4020091" cy="26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4B255-4424-4362-805E-D2D8B02A2F2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인공신경망 모형 해석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9" y="1860957"/>
            <a:ext cx="7153953" cy="46221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81202" y="2159912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81202" y="316632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63552" y="4172042"/>
            <a:ext cx="52469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81202" y="4183387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06153" y="566124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12182" y="5671522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57266" y="316632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50183" y="4168834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50183" y="5671522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43672" y="5671522"/>
            <a:ext cx="50651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88246" y="4168834"/>
            <a:ext cx="55542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88244" y="5671522"/>
            <a:ext cx="555427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26247" y="5671522"/>
            <a:ext cx="501601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78968" y="4168834"/>
            <a:ext cx="52900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255436" y="566124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857265" y="4183387"/>
            <a:ext cx="555427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12662" y="316632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012182" y="2214037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14064" y="316632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278968" y="3166328"/>
            <a:ext cx="5357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67005A2-47F5-411C-B551-B8CCB40033DF}"/>
              </a:ext>
            </a:extLst>
          </p:cNvPr>
          <p:cNvSpPr/>
          <p:nvPr/>
        </p:nvSpPr>
        <p:spPr>
          <a:xfrm>
            <a:off x="7671843" y="2777358"/>
            <a:ext cx="4189543" cy="3142992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i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□은 □번째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input node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h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□은 □번째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hidden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node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o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□은 □번째 </a:t>
            </a: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output node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밑의 값은 가중치</a:t>
            </a:r>
            <a:endParaRPr lang="en-US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20</a:t>
            </a:r>
            <a:r>
              <a:rPr lang="ko-KR" altLang="en-US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이 넘으면 영향력이 크다고 판단</a:t>
            </a:r>
            <a:endParaRPr lang="en-US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3, 4, 6, 9, 11, 12 </a:t>
            </a:r>
            <a:r>
              <a:rPr lang="en-US" altLang="ko-KR" sz="1600" dirty="0"/>
              <a:t>input node</a:t>
            </a:r>
            <a:r>
              <a:rPr lang="ko-KR" altLang="en-US" sz="1600" dirty="0"/>
              <a:t>가 다른 변수들에 비해 영향력이 큼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50100" y="4168834"/>
            <a:ext cx="50008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62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4B255-4424-4362-805E-D2D8B02A2F2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인공신경망 모형 해석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2" y="2023535"/>
            <a:ext cx="6659527" cy="430272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50797" y="6048690"/>
            <a:ext cx="4464496" cy="3256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267005A2-47F5-411C-B551-B8CCB40033DF}"/>
              </a:ext>
            </a:extLst>
          </p:cNvPr>
          <p:cNvSpPr/>
          <p:nvPr/>
        </p:nvSpPr>
        <p:spPr>
          <a:xfrm>
            <a:off x="7389194" y="2347082"/>
            <a:ext cx="4456105" cy="3963416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600" dirty="0"/>
              <a:t>H1-&gt;O</a:t>
            </a:r>
            <a:r>
              <a:rPr lang="ko-KR" altLang="en-US" sz="1600" dirty="0"/>
              <a:t>는</a:t>
            </a:r>
            <a:r>
              <a:rPr lang="en-US" altLang="ko-KR" sz="1600" dirty="0"/>
              <a:t> </a:t>
            </a:r>
            <a:r>
              <a:rPr lang="ko-KR" altLang="en-US" sz="1600" dirty="0"/>
              <a:t>음수</a:t>
            </a:r>
            <a:r>
              <a:rPr lang="en-US" altLang="ko-KR" sz="1600" dirty="0"/>
              <a:t>, H5-&gt;O</a:t>
            </a:r>
            <a:r>
              <a:rPr lang="ko-KR" altLang="en-US" sz="1600" dirty="0"/>
              <a:t>는 양수</a:t>
            </a:r>
            <a:r>
              <a:rPr lang="en-US" altLang="ko-KR" sz="1600" dirty="0"/>
              <a:t>,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/>
              <a:t>    H8-&gt;O</a:t>
            </a:r>
            <a:r>
              <a:rPr lang="ko-KR" altLang="en-US" sz="1600" dirty="0"/>
              <a:t>는 음수</a:t>
            </a:r>
            <a:endParaRPr lang="en-US" altLang="ko-KR" sz="1600" dirty="0"/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/>
              <a:t>- </a:t>
            </a:r>
            <a:r>
              <a:rPr lang="ko-KR" altLang="en-US" sz="1600" dirty="0"/>
              <a:t>이 값은 최종 모형에서</a:t>
            </a:r>
            <a:r>
              <a:rPr lang="en-US" altLang="ko-KR" sz="1600" dirty="0"/>
              <a:t>sigmoid </a:t>
            </a:r>
            <a:r>
              <a:rPr lang="ko-KR" altLang="en-US" sz="1600" dirty="0"/>
              <a:t>함수의 계수 값으로 </a:t>
            </a:r>
            <a:r>
              <a:rPr lang="en-US" altLang="ko-KR" sz="1600" dirty="0"/>
              <a:t>weighted sum</a:t>
            </a:r>
            <a:r>
              <a:rPr lang="ko-KR" altLang="en-US" sz="1600" dirty="0"/>
              <a:t>을 대입한 </a:t>
            </a:r>
            <a:r>
              <a:rPr lang="en-US" altLang="ko-KR" sz="1600" dirty="0"/>
              <a:t>activation function</a:t>
            </a:r>
            <a:r>
              <a:rPr lang="ko-KR" altLang="en-US" sz="1600" dirty="0"/>
              <a:t>의 가중치를 나타냄</a:t>
            </a:r>
            <a:endParaRPr lang="en-US" altLang="ko-KR" sz="1600" dirty="0"/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/>
              <a:t> 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ko-KR" altLang="en-US" sz="1600" dirty="0"/>
              <a:t>결국 첫 번째</a:t>
            </a:r>
            <a:r>
              <a:rPr lang="en-US" altLang="ko-KR" sz="1600" dirty="0"/>
              <a:t>, </a:t>
            </a:r>
            <a:r>
              <a:rPr lang="ko-KR" altLang="en-US" sz="1600" dirty="0"/>
              <a:t>여덟 번째 </a:t>
            </a:r>
            <a:r>
              <a:rPr lang="en-US" altLang="ko-KR" sz="1600" dirty="0"/>
              <a:t>hidden node</a:t>
            </a:r>
            <a:r>
              <a:rPr lang="ko-KR" altLang="en-US" sz="1600" dirty="0"/>
              <a:t>의 값이 작을 수록</a:t>
            </a:r>
            <a:r>
              <a:rPr lang="en-US" altLang="ko-KR" sz="1600" dirty="0"/>
              <a:t>, </a:t>
            </a:r>
            <a:r>
              <a:rPr lang="ko-KR" altLang="en-US" sz="1600" dirty="0"/>
              <a:t>다섯 번째 </a:t>
            </a:r>
            <a:r>
              <a:rPr lang="en-US" altLang="ko-KR" sz="1600" dirty="0"/>
              <a:t>hidden node</a:t>
            </a:r>
            <a:r>
              <a:rPr lang="ko-KR" altLang="en-US" sz="1600" dirty="0"/>
              <a:t>의 값이 클수록 </a:t>
            </a:r>
            <a:r>
              <a:rPr lang="en-US" altLang="ko-KR" sz="1600" dirty="0"/>
              <a:t>1</a:t>
            </a:r>
            <a:r>
              <a:rPr lang="ko-KR" altLang="en-US" sz="1600" dirty="0"/>
              <a:t>로 분류할 확률이 높아진다</a:t>
            </a:r>
            <a:r>
              <a:rPr lang="en-US" altLang="ko-KR" sz="1600" dirty="0"/>
              <a:t>. (</a:t>
            </a:r>
            <a:r>
              <a:rPr lang="ko-KR" altLang="en-US" sz="1600" dirty="0"/>
              <a:t>여기서 </a:t>
            </a:r>
            <a:r>
              <a:rPr lang="en-US" altLang="ko-KR" sz="1600" dirty="0"/>
              <a:t>1</a:t>
            </a:r>
            <a:r>
              <a:rPr lang="ko-KR" altLang="en-US" sz="1600" dirty="0"/>
              <a:t>은 승리</a:t>
            </a:r>
            <a:r>
              <a:rPr lang="en-US" altLang="ko-KR" sz="1600" dirty="0"/>
              <a:t>)</a:t>
            </a:r>
            <a:endParaRPr lang="ko-KR" altLang="ko-KR" sz="1600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0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1.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문제 선정 배경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3320F5E-46A0-417A-91E1-030B04DD1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6881" r="49238" b="2652"/>
          <a:stretch/>
        </p:blipFill>
        <p:spPr>
          <a:xfrm>
            <a:off x="973394" y="1809135"/>
            <a:ext cx="2485490" cy="40213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9E8F53-6AE0-4D79-BB75-CE991A641735}"/>
              </a:ext>
            </a:extLst>
          </p:cNvPr>
          <p:cNvSpPr txBox="1"/>
          <p:nvPr/>
        </p:nvSpPr>
        <p:spPr>
          <a:xfrm>
            <a:off x="1020046" y="5960854"/>
            <a:ext cx="267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&lt;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닐슨 코리아</a:t>
            </a: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, 2017</a:t>
            </a:r>
            <a:r>
              <a: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년</a:t>
            </a:r>
            <a:r>
              <a:rPr lang="en-US" altLang="ko-KR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&gt;</a:t>
            </a:r>
            <a:endParaRPr lang="ko-KR" altLang="en-US" dirty="0"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CB8FFA3A-FFD3-4D32-B9AA-CCBF3E6D82E3}"/>
              </a:ext>
            </a:extLst>
          </p:cNvPr>
          <p:cNvGrpSpPr/>
          <p:nvPr/>
        </p:nvGrpSpPr>
        <p:grpSpPr>
          <a:xfrm>
            <a:off x="4601736" y="1777726"/>
            <a:ext cx="6914869" cy="4442883"/>
            <a:chOff x="4517760" y="1684420"/>
            <a:chExt cx="6914869" cy="4442883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07743C9-49A4-45DB-A205-1B98294AC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870" y="1684420"/>
              <a:ext cx="5559253" cy="1624111"/>
            </a:xfrm>
            <a:prstGeom prst="rect">
              <a:avLst/>
            </a:prstGeom>
          </p:spPr>
        </p:pic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8529092-40ED-41CD-9923-F0029EFD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760" y="2607491"/>
              <a:ext cx="5598962" cy="1317675"/>
            </a:xfrm>
            <a:prstGeom prst="rect">
              <a:avLst/>
            </a:prstGeom>
          </p:spPr>
        </p:pic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7C75F8C-8ADE-41E3-9D49-53323F276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609" y="3343376"/>
              <a:ext cx="5591020" cy="1144027"/>
            </a:xfrm>
            <a:prstGeom prst="rect">
              <a:avLst/>
            </a:prstGeom>
          </p:spPr>
        </p:pic>
        <p:pic>
          <p:nvPicPr>
            <p:cNvPr id="22" name="그림 2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F79CE19-1B58-4700-9E47-1159F245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17" y="4123123"/>
              <a:ext cx="5511602" cy="1511752"/>
            </a:xfrm>
            <a:prstGeom prst="rect">
              <a:avLst/>
            </a:prstGeom>
          </p:spPr>
        </p:pic>
        <p:pic>
          <p:nvPicPr>
            <p:cNvPr id="24" name="그림 23" descr="테이블이(가) 표시된 사진&#10;&#10;자동 생성된 설명">
              <a:extLst>
                <a:ext uri="{FF2B5EF4-FFF2-40B4-BE49-F238E27FC236}">
                  <a16:creationId xmlns:a16="http://schemas.microsoft.com/office/drawing/2014/main" id="{DC590939-C2D5-4539-A911-14D67D63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28" y="5167137"/>
              <a:ext cx="5575137" cy="960166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E814B77-25A1-411E-BECC-451E4888742C}"/>
                </a:ext>
              </a:extLst>
            </p:cNvPr>
            <p:cNvSpPr/>
            <p:nvPr/>
          </p:nvSpPr>
          <p:spPr>
            <a:xfrm>
              <a:off x="7830792" y="1751948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11B6547B-7F1D-4774-8273-94F02359AA50}"/>
                </a:ext>
              </a:extLst>
            </p:cNvPr>
            <p:cNvSpPr/>
            <p:nvPr/>
          </p:nvSpPr>
          <p:spPr>
            <a:xfrm>
              <a:off x="8086431" y="2656516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CEC8A44D-18E2-4980-B415-474772182480}"/>
                </a:ext>
              </a:extLst>
            </p:cNvPr>
            <p:cNvSpPr/>
            <p:nvPr/>
          </p:nvSpPr>
          <p:spPr>
            <a:xfrm>
              <a:off x="7781631" y="3462761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953546C-10CD-4F36-AEA0-8B1A3454F6BF}"/>
                </a:ext>
              </a:extLst>
            </p:cNvPr>
            <p:cNvSpPr/>
            <p:nvPr/>
          </p:nvSpPr>
          <p:spPr>
            <a:xfrm>
              <a:off x="7408005" y="4200180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20275E7-3686-4C58-8F10-A3BC41476BF4}"/>
                </a:ext>
              </a:extLst>
            </p:cNvPr>
            <p:cNvSpPr/>
            <p:nvPr/>
          </p:nvSpPr>
          <p:spPr>
            <a:xfrm>
              <a:off x="6355954" y="5173574"/>
              <a:ext cx="540774" cy="2851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6CCC93A7-16C1-40E4-A75B-47B5E5516C37}"/>
              </a:ext>
            </a:extLst>
          </p:cNvPr>
          <p:cNvSpPr/>
          <p:nvPr/>
        </p:nvSpPr>
        <p:spPr>
          <a:xfrm>
            <a:off x="2683404" y="2744103"/>
            <a:ext cx="540774" cy="2851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6C2E979-AC0E-4F6B-9D97-B28DD503B3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1951" flipV="1">
            <a:off x="3437832" y="2151270"/>
            <a:ext cx="1275738" cy="10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38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F86FE1-409B-4758-B810-8FEE1083AB24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인공신경망 모형화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95A46D-5305-4CD4-9AD9-BF613EEE5C65}"/>
              </a:ext>
            </a:extLst>
          </p:cNvPr>
          <p:cNvGrpSpPr/>
          <p:nvPr/>
        </p:nvGrpSpPr>
        <p:grpSpPr>
          <a:xfrm>
            <a:off x="651458" y="5319252"/>
            <a:ext cx="5129909" cy="1225771"/>
            <a:chOff x="1151880" y="4644806"/>
            <a:chExt cx="7776864" cy="7103828"/>
          </a:xfrm>
        </p:grpSpPr>
        <p:sp>
          <p:nvSpPr>
            <p:cNvPr id="12" name="모서리가 둥근 직사각형 27">
              <a:extLst>
                <a:ext uri="{FF2B5EF4-FFF2-40B4-BE49-F238E27FC236}">
                  <a16:creationId xmlns:a16="http://schemas.microsoft.com/office/drawing/2014/main" id="{CBBD4F72-D88E-46E9-A5B4-5F4214F812E1}"/>
                </a:ext>
              </a:extLst>
            </p:cNvPr>
            <p:cNvSpPr/>
            <p:nvPr/>
          </p:nvSpPr>
          <p:spPr>
            <a:xfrm>
              <a:off x="1151880" y="4644806"/>
              <a:ext cx="7776864" cy="698978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69A3FF-D721-4197-8316-C4820233B347}"/>
                </a:ext>
              </a:extLst>
            </p:cNvPr>
            <p:cNvSpPr txBox="1"/>
            <p:nvPr/>
          </p:nvSpPr>
          <p:spPr>
            <a:xfrm>
              <a:off x="1419244" y="4792252"/>
              <a:ext cx="7345868" cy="6956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plotnet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dirty="0" err="1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Dnnet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)</a:t>
              </a:r>
            </a:p>
            <a:p>
              <a:endPara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  <a:p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 H5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가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가장 가중치가 높은 걸 알 수 있음</a:t>
              </a:r>
              <a:endPara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endPara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A727CC-BD51-4825-9A0E-BC4CCAA8C456}"/>
              </a:ext>
            </a:extLst>
          </p:cNvPr>
          <p:cNvGrpSpPr/>
          <p:nvPr/>
        </p:nvGrpSpPr>
        <p:grpSpPr>
          <a:xfrm>
            <a:off x="6439854" y="5411463"/>
            <a:ext cx="5030232" cy="1277204"/>
            <a:chOff x="1151880" y="4644806"/>
            <a:chExt cx="7776864" cy="4099713"/>
          </a:xfrm>
        </p:grpSpPr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C8A41142-09A4-49EA-A5C5-8806B59CF7D4}"/>
                </a:ext>
              </a:extLst>
            </p:cNvPr>
            <p:cNvSpPr/>
            <p:nvPr/>
          </p:nvSpPr>
          <p:spPr>
            <a:xfrm>
              <a:off x="1151880" y="4644806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A888C0-56BB-4625-9B69-AADC906253F8}"/>
                </a:ext>
              </a:extLst>
            </p:cNvPr>
            <p:cNvSpPr txBox="1"/>
            <p:nvPr/>
          </p:nvSpPr>
          <p:spPr>
            <a:xfrm>
              <a:off x="1409584" y="4891568"/>
              <a:ext cx="7345868" cy="385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RBI, ER, TBF, ERA, IP, BB </a:t>
              </a: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순으로 중요도가 나열되었음</a:t>
              </a: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altLang="en-US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인공신경망의 특징에 따라 실행할 때마다 조금씩 다른 순서로 나옴</a:t>
              </a:r>
              <a:endParaRPr lang="ko-KR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54" y="2001505"/>
            <a:ext cx="5030232" cy="32213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1" y="2275404"/>
            <a:ext cx="4739002" cy="258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54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762DD811-6BEA-48C2-85C9-89ED2008182B}"/>
              </a:ext>
            </a:extLst>
          </p:cNvPr>
          <p:cNvSpPr/>
          <p:nvPr/>
        </p:nvSpPr>
        <p:spPr>
          <a:xfrm>
            <a:off x="6528048" y="3068960"/>
            <a:ext cx="4878703" cy="1582121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예측 정확도 </a:t>
            </a: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: (276+249)/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		(276+16+13+249)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rPr>
              <a:t>	= 94.76534%</a:t>
            </a:r>
            <a:endParaRPr lang="ko-KR" altLang="ko-KR" kern="1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0F9D3-2A6D-408B-BE0B-1B0651F58202}"/>
              </a:ext>
            </a:extLst>
          </p:cNvPr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3" y="2003666"/>
            <a:ext cx="5184576" cy="32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Artificial Neural Network 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33D54-7BB4-4E96-870C-211A9F27C3EF}"/>
              </a:ext>
            </a:extLst>
          </p:cNvPr>
          <p:cNvSpPr txBox="1"/>
          <p:nvPr/>
        </p:nvSpPr>
        <p:spPr>
          <a:xfrm>
            <a:off x="1173993" y="1412804"/>
            <a:ext cx="582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NC vs LG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FB335-892F-44C4-AAB7-F22460E714E2}"/>
              </a:ext>
            </a:extLst>
          </p:cNvPr>
          <p:cNvSpPr txBox="1"/>
          <p:nvPr/>
        </p:nvSpPr>
        <p:spPr>
          <a:xfrm>
            <a:off x="9192344" y="15567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셋</a:t>
            </a:r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9EEE09D7-34AF-43D1-A8A0-44C693B06AF1}"/>
              </a:ext>
            </a:extLst>
          </p:cNvPr>
          <p:cNvSpPr/>
          <p:nvPr/>
        </p:nvSpPr>
        <p:spPr>
          <a:xfrm>
            <a:off x="2836355" y="5146988"/>
            <a:ext cx="6084676" cy="1090323"/>
          </a:xfrm>
          <a:prstGeom prst="bracketPair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=&gt; NC 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승리 확률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 2.29%</a:t>
            </a:r>
          </a:p>
          <a:p>
            <a:pPr algn="ctr"/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=&gt; LG 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승리 확률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 97.44%</a:t>
            </a:r>
          </a:p>
          <a:p>
            <a:pPr algn="ctr"/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=&gt; LG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가 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NC</a:t>
            </a:r>
            <a:r>
              <a:rPr lang="ko-KR" altLang="en-US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를 이길 것으로 예측</a:t>
            </a:r>
            <a:r>
              <a:rPr lang="en-US" altLang="ko-KR" sz="2000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6AEAB56-34E4-4AD2-8CA2-81BBA36F0F4A}"/>
              </a:ext>
            </a:extLst>
          </p:cNvPr>
          <p:cNvCxnSpPr>
            <a:cxnSpLocks/>
          </p:cNvCxnSpPr>
          <p:nvPr/>
        </p:nvCxnSpPr>
        <p:spPr>
          <a:xfrm>
            <a:off x="5878693" y="2890403"/>
            <a:ext cx="0" cy="3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6640F77-9E85-4B4A-A825-1B86E051A4B3}"/>
              </a:ext>
            </a:extLst>
          </p:cNvPr>
          <p:cNvPicPr/>
          <p:nvPr/>
        </p:nvPicPr>
        <p:blipFill rotWithShape="1">
          <a:blip r:embed="rId2"/>
          <a:srcRect t="27062" r="14002" b="61600"/>
          <a:stretch/>
        </p:blipFill>
        <p:spPr bwMode="auto">
          <a:xfrm>
            <a:off x="976755" y="1915120"/>
            <a:ext cx="9803875" cy="873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FFABF4-A7B0-4C58-9F62-CE9D220DD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" r="-1"/>
          <a:stretch/>
        </p:blipFill>
        <p:spPr>
          <a:xfrm>
            <a:off x="3348055" y="3388539"/>
            <a:ext cx="5061274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4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3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5.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결과 해석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0CB4209-CBCE-47AE-A387-2F6B755C7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299761"/>
              </p:ext>
            </p:extLst>
          </p:nvPr>
        </p:nvGraphicFramePr>
        <p:xfrm>
          <a:off x="1829524" y="1957558"/>
          <a:ext cx="8532948" cy="22635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266474">
                  <a:extLst>
                    <a:ext uri="{9D8B030D-6E8A-4147-A177-3AD203B41FA5}">
                      <a16:colId xmlns:a16="http://schemas.microsoft.com/office/drawing/2014/main" val="2477624843"/>
                    </a:ext>
                  </a:extLst>
                </a:gridCol>
                <a:gridCol w="4266474">
                  <a:extLst>
                    <a:ext uri="{9D8B030D-6E8A-4147-A177-3AD203B41FA5}">
                      <a16:colId xmlns:a16="http://schemas.microsoft.com/office/drawing/2014/main" val="1431507542"/>
                    </a:ext>
                  </a:extLst>
                </a:gridCol>
              </a:tblGrid>
              <a:tr h="498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378344"/>
                  </a:ext>
                </a:extLst>
              </a:tr>
              <a:tr h="441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Decision Tree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90.78%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37595"/>
                  </a:ext>
                </a:extLst>
              </a:tr>
              <a:tr h="441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Random Forest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94.76%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898911"/>
                  </a:ext>
                </a:extLst>
              </a:tr>
              <a:tr h="441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Logistic Regression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94.22%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13467"/>
                  </a:ext>
                </a:extLst>
              </a:tr>
              <a:tr h="441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94.77%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1765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A28EEE6-5B46-4719-A56A-BEC43C465B86}"/>
              </a:ext>
            </a:extLst>
          </p:cNvPr>
          <p:cNvGrpSpPr/>
          <p:nvPr/>
        </p:nvGrpSpPr>
        <p:grpSpPr>
          <a:xfrm>
            <a:off x="704270" y="4496302"/>
            <a:ext cx="10783459" cy="1596994"/>
            <a:chOff x="1151880" y="4644806"/>
            <a:chExt cx="7776864" cy="3200655"/>
          </a:xfrm>
        </p:grpSpPr>
        <p:sp>
          <p:nvSpPr>
            <p:cNvPr id="8" name="모서리가 둥근 직사각형 27">
              <a:extLst>
                <a:ext uri="{FF2B5EF4-FFF2-40B4-BE49-F238E27FC236}">
                  <a16:creationId xmlns:a16="http://schemas.microsoft.com/office/drawing/2014/main" id="{3501AE55-1FE8-4010-9143-DB8C22E4C487}"/>
                </a:ext>
              </a:extLst>
            </p:cNvPr>
            <p:cNvSpPr/>
            <p:nvPr/>
          </p:nvSpPr>
          <p:spPr>
            <a:xfrm>
              <a:off x="1151880" y="4644806"/>
              <a:ext cx="7776864" cy="32006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서로 상반된 결과를 도출해야 하는 모형인 경우</a:t>
              </a:r>
              <a:r>
                <a:rPr lang="en-US" altLang="ko-KR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,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Decision Tree</a:t>
              </a:r>
              <a:r>
                <a:rPr lang="ko-KR" altLang="en-US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와 </a:t>
              </a:r>
              <a:r>
                <a:rPr lang="en-US" altLang="ko-KR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Radom Forest</a:t>
              </a:r>
              <a:r>
                <a:rPr lang="ko-KR" altLang="en-US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를 쓰기에 한계가 존재한다</a:t>
              </a:r>
              <a:r>
                <a:rPr lang="en-US" altLang="ko-KR" sz="2400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503188-B5F5-45A8-9280-EE5B4E67AFA7}"/>
                </a:ext>
              </a:extLst>
            </p:cNvPr>
            <p:cNvSpPr txBox="1"/>
            <p:nvPr/>
          </p:nvSpPr>
          <p:spPr>
            <a:xfrm>
              <a:off x="1367377" y="5417850"/>
              <a:ext cx="7345868" cy="74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82600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kern="100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  <a:cs typeface="Times New Roman" panose="02020603050405020304" pitchFamily="18" charset="0"/>
                </a:rPr>
                <a:t> </a:t>
              </a:r>
              <a:endParaRPr lang="en-US" altLang="ko-KR" sz="1200" kern="1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8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36712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6.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역할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6D304E-7F16-467F-B747-7CF3A2988C7D}"/>
              </a:ext>
            </a:extLst>
          </p:cNvPr>
          <p:cNvGrpSpPr/>
          <p:nvPr/>
        </p:nvGrpSpPr>
        <p:grpSpPr>
          <a:xfrm>
            <a:off x="5019526" y="2311399"/>
            <a:ext cx="1767716" cy="3154236"/>
            <a:chOff x="2755900" y="1905000"/>
            <a:chExt cx="6299200" cy="29718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49E2B4-C87E-4AF2-A131-63EB940E86F7}"/>
                </a:ext>
              </a:extLst>
            </p:cNvPr>
            <p:cNvCxnSpPr/>
            <p:nvPr/>
          </p:nvCxnSpPr>
          <p:spPr>
            <a:xfrm>
              <a:off x="2755900" y="1905000"/>
              <a:ext cx="62992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C51012E-8A3D-4D20-8122-B8A8DF9ABA62}"/>
                </a:ext>
              </a:extLst>
            </p:cNvPr>
            <p:cNvCxnSpPr/>
            <p:nvPr/>
          </p:nvCxnSpPr>
          <p:spPr>
            <a:xfrm>
              <a:off x="2755900" y="4876800"/>
              <a:ext cx="62992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B9CFF9-1330-42D0-991C-8FD92AB516D0}"/>
              </a:ext>
            </a:extLst>
          </p:cNvPr>
          <p:cNvGrpSpPr/>
          <p:nvPr/>
        </p:nvGrpSpPr>
        <p:grpSpPr>
          <a:xfrm>
            <a:off x="4165258" y="2419594"/>
            <a:ext cx="3476252" cy="3328546"/>
            <a:chOff x="0" y="2413337"/>
            <a:chExt cx="4345620" cy="31360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C2E323-72BB-470D-80E3-87F654C09DD8}"/>
                </a:ext>
              </a:extLst>
            </p:cNvPr>
            <p:cNvSpPr txBox="1"/>
            <p:nvPr/>
          </p:nvSpPr>
          <p:spPr>
            <a:xfrm>
              <a:off x="0" y="2413337"/>
              <a:ext cx="3945571" cy="95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D67667-3482-46E5-A815-398FED42DDA9}"/>
                </a:ext>
              </a:extLst>
            </p:cNvPr>
            <p:cNvSpPr txBox="1"/>
            <p:nvPr/>
          </p:nvSpPr>
          <p:spPr>
            <a:xfrm>
              <a:off x="400049" y="4592446"/>
              <a:ext cx="3945571" cy="95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”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7791378-11A0-4C24-ACFB-2C777C9E1D03}"/>
              </a:ext>
            </a:extLst>
          </p:cNvPr>
          <p:cNvSpPr txBox="1"/>
          <p:nvPr/>
        </p:nvSpPr>
        <p:spPr>
          <a:xfrm>
            <a:off x="764480" y="3228015"/>
            <a:ext cx="20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A59C3-2077-4511-BE98-B2D32C3C5CEB}"/>
              </a:ext>
            </a:extLst>
          </p:cNvPr>
          <p:cNvSpPr txBox="1"/>
          <p:nvPr/>
        </p:nvSpPr>
        <p:spPr>
          <a:xfrm>
            <a:off x="4636801" y="2852936"/>
            <a:ext cx="2395083" cy="1813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임세훈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Logistic Regression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모형화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발표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960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834022" y="494522"/>
            <a:ext cx="1249821" cy="6230741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5EDD4E-3AD8-467A-8DF8-8A63823824F0}"/>
              </a:ext>
            </a:extLst>
          </p:cNvPr>
          <p:cNvSpPr/>
          <p:nvPr/>
        </p:nvSpPr>
        <p:spPr>
          <a:xfrm>
            <a:off x="2057400" y="2652164"/>
            <a:ext cx="8077200" cy="1261151"/>
          </a:xfrm>
          <a:prstGeom prst="rect">
            <a:avLst/>
          </a:prstGeom>
          <a:noFill/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Q &amp; A</a:t>
            </a:r>
            <a:endParaRPr lang="ko-KR" altLang="en-US" sz="8800" b="1" dirty="0">
              <a:solidFill>
                <a:schemeClr val="tx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67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2.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목표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123406" y="5167707"/>
            <a:ext cx="9970693" cy="981166"/>
            <a:chOff x="1151880" y="4437112"/>
            <a:chExt cx="7776864" cy="201622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151880" y="4437112"/>
              <a:ext cx="7776864" cy="2016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2019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년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KBO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정규 시즌 기록을 기반으로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2019 KBO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와일드카드전의 승패를 예측해 보자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03908" y="4747161"/>
              <a:ext cx="7272808" cy="75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4456504-87CA-490B-AF40-F17081DA3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93"/>
          <a:stretch/>
        </p:blipFill>
        <p:spPr>
          <a:xfrm>
            <a:off x="6815139" y="1548880"/>
            <a:ext cx="3849752" cy="317619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6F5B18-CA6E-44C6-B08D-A7CB774A7C21}"/>
              </a:ext>
            </a:extLst>
          </p:cNvPr>
          <p:cNvGrpSpPr/>
          <p:nvPr/>
        </p:nvGrpSpPr>
        <p:grpSpPr>
          <a:xfrm>
            <a:off x="1244081" y="1697292"/>
            <a:ext cx="3920171" cy="3098643"/>
            <a:chOff x="1160106" y="1594655"/>
            <a:chExt cx="3920171" cy="3098643"/>
          </a:xfrm>
        </p:grpSpPr>
        <p:pic>
          <p:nvPicPr>
            <p:cNvPr id="13" name="그림 12" descr="검은색이(가) 표시된 사진&#10;&#10;자동 생성된 설명">
              <a:extLst>
                <a:ext uri="{FF2B5EF4-FFF2-40B4-BE49-F238E27FC236}">
                  <a16:creationId xmlns:a16="http://schemas.microsoft.com/office/drawing/2014/main" id="{CA81FD75-19AF-4963-A30B-29D63458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26436" y="1646493"/>
              <a:ext cx="877001" cy="1488594"/>
            </a:xfrm>
            <a:prstGeom prst="rect">
              <a:avLst/>
            </a:prstGeom>
          </p:spPr>
        </p:pic>
        <p:pic>
          <p:nvPicPr>
            <p:cNvPr id="15" name="그림 14" descr="보는, 연, 비행, 서있는이(가) 표시된 사진&#10;&#10;자동 생성된 설명">
              <a:extLst>
                <a:ext uri="{FF2B5EF4-FFF2-40B4-BE49-F238E27FC236}">
                  <a16:creationId xmlns:a16="http://schemas.microsoft.com/office/drawing/2014/main" id="{AB6F2E40-F927-43E7-9552-2F4635F4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268" y="1594655"/>
              <a:ext cx="1407625" cy="15311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721DE4-7E3F-4701-A7D4-9BDC86BE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106" y="2083934"/>
              <a:ext cx="3920171" cy="260936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0D28DDB-27AA-4BBE-8026-62725AA6B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7669" flipV="1">
            <a:off x="4986714" y="2337883"/>
            <a:ext cx="1275738" cy="10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9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F2F46-9018-4F13-909E-2D5C7525ACFF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 - STATIZ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C632D1-86B2-460A-A798-BDF7282CA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2" t="23750" r="24604" b="20638"/>
          <a:stretch/>
        </p:blipFill>
        <p:spPr>
          <a:xfrm>
            <a:off x="6361859" y="1848399"/>
            <a:ext cx="5210896" cy="31362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876C83-24A0-4CA6-9B87-D720754DF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2" t="39500" r="24603" b="40550"/>
          <a:stretch/>
        </p:blipFill>
        <p:spPr>
          <a:xfrm>
            <a:off x="6359955" y="5034534"/>
            <a:ext cx="5212800" cy="1127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9E49AB-4CDE-49B9-B894-3E77B50EE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22" t="45801" r="24604" b="16168"/>
          <a:stretch/>
        </p:blipFill>
        <p:spPr>
          <a:xfrm>
            <a:off x="469802" y="2627863"/>
            <a:ext cx="5444051" cy="301718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1B3EB34-650A-438E-8E46-13E1508F55A7}"/>
              </a:ext>
            </a:extLst>
          </p:cNvPr>
          <p:cNvSpPr/>
          <p:nvPr/>
        </p:nvSpPr>
        <p:spPr>
          <a:xfrm>
            <a:off x="4367808" y="4653137"/>
            <a:ext cx="720080" cy="1440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E8843B9-69DD-4F39-95D8-9C6F5AE3A263}"/>
              </a:ext>
            </a:extLst>
          </p:cNvPr>
          <p:cNvCxnSpPr/>
          <p:nvPr/>
        </p:nvCxnSpPr>
        <p:spPr>
          <a:xfrm flipV="1">
            <a:off x="4935288" y="1860957"/>
            <a:ext cx="1438257" cy="27921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8DB3A87-B9C9-4ED3-AC5E-756B2099B7E7}"/>
              </a:ext>
            </a:extLst>
          </p:cNvPr>
          <p:cNvCxnSpPr>
            <a:stCxn id="16" idx="5"/>
          </p:cNvCxnSpPr>
          <p:nvPr/>
        </p:nvCxnSpPr>
        <p:spPr>
          <a:xfrm>
            <a:off x="4982435" y="4776062"/>
            <a:ext cx="1391110" cy="1385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C1DE77-E427-4DA8-A847-FFEBE5FF5A58}"/>
              </a:ext>
            </a:extLst>
          </p:cNvPr>
          <p:cNvSpPr/>
          <p:nvPr/>
        </p:nvSpPr>
        <p:spPr>
          <a:xfrm>
            <a:off x="6357712" y="4797153"/>
            <a:ext cx="5210896" cy="200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B5B0DD-C1B2-4858-AAEE-6A3CE077DF9A}"/>
              </a:ext>
            </a:extLst>
          </p:cNvPr>
          <p:cNvSpPr/>
          <p:nvPr/>
        </p:nvSpPr>
        <p:spPr>
          <a:xfrm>
            <a:off x="6357712" y="5965232"/>
            <a:ext cx="5210896" cy="200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0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C005A-6D0F-4F3A-97E2-1BA4C0C9CE80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합병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0726F4-7BEB-4A1C-9C83-444EB55F6F41}"/>
              </a:ext>
            </a:extLst>
          </p:cNvPr>
          <p:cNvGrpSpPr/>
          <p:nvPr/>
        </p:nvGrpSpPr>
        <p:grpSpPr>
          <a:xfrm>
            <a:off x="555326" y="5229200"/>
            <a:ext cx="11081347" cy="1224136"/>
            <a:chOff x="1151880" y="4437112"/>
            <a:chExt cx="7776864" cy="2016224"/>
          </a:xfrm>
        </p:grpSpPr>
        <p:sp>
          <p:nvSpPr>
            <p:cNvPr id="9" name="모서리가 둥근 직사각형 27">
              <a:extLst>
                <a:ext uri="{FF2B5EF4-FFF2-40B4-BE49-F238E27FC236}">
                  <a16:creationId xmlns:a16="http://schemas.microsoft.com/office/drawing/2014/main" id="{9590A99E-29F3-4C34-9336-FB35EAD4A85C}"/>
                </a:ext>
              </a:extLst>
            </p:cNvPr>
            <p:cNvSpPr/>
            <p:nvPr/>
          </p:nvSpPr>
          <p:spPr>
            <a:xfrm>
              <a:off x="1151880" y="4437112"/>
              <a:ext cx="7776864" cy="2016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V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승패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ha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홈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어웨이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H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안타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RBI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타점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BB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볼넷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HBP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몸에 맞는 공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SO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삼진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AVG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타율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OPS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= </a:t>
              </a:r>
              <a:r>
                <a:rPr lang="ko-KR" altLang="en-US" dirty="0" err="1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장타율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+ </a:t>
              </a:r>
              <a:r>
                <a:rPr lang="ko-KR" altLang="en-US" dirty="0" err="1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출루율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IP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투구 수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TBF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상대한 타자 수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ER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자책점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BB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볼넷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 K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삼진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HR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홈런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ERA =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평균 자책점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639282-4F93-4245-BA2C-FAB5FFE83DF7}"/>
                </a:ext>
              </a:extLst>
            </p:cNvPr>
            <p:cNvSpPr txBox="1"/>
            <p:nvPr/>
          </p:nvSpPr>
          <p:spPr>
            <a:xfrm>
              <a:off x="1403909" y="4782872"/>
              <a:ext cx="7272808" cy="75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D7C8530-FF5F-4719-8C4F-DE8C339AA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" t="29702" r="15744" b="27057"/>
          <a:stretch/>
        </p:blipFill>
        <p:spPr>
          <a:xfrm>
            <a:off x="609837" y="1876126"/>
            <a:ext cx="10972323" cy="32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3.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수집 및 분석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C005A-6D0F-4F3A-97E2-1BA4C0C9CE80}"/>
              </a:ext>
            </a:extLst>
          </p:cNvPr>
          <p:cNvSpPr txBox="1"/>
          <p:nvPr/>
        </p:nvSpPr>
        <p:spPr>
          <a:xfrm>
            <a:off x="1173993" y="1412804"/>
            <a:ext cx="37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&lt;</a:t>
            </a:r>
            <a:r>
              <a:rPr lang="ko-KR" altLang="en-US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</a:t>
            </a:r>
            <a:r>
              <a:rPr lang="ko-KR" altLang="en-US" sz="2000" dirty="0" err="1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전처리</a:t>
            </a:r>
            <a:r>
              <a:rPr lang="en-US" altLang="ko-KR" sz="2000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&gt;</a:t>
            </a:r>
            <a:endParaRPr lang="ko-KR" altLang="en-US" sz="20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A2C416-D4E1-4A63-AAAA-E05CEF558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" t="29702" r="61614" b="19550"/>
          <a:stretch/>
        </p:blipFill>
        <p:spPr>
          <a:xfrm>
            <a:off x="4454196" y="2564904"/>
            <a:ext cx="3440317" cy="27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5E2DE1-0787-4C50-9CDB-67320A540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9" t="29702" r="66160" b="22324"/>
          <a:stretch/>
        </p:blipFill>
        <p:spPr>
          <a:xfrm>
            <a:off x="425741" y="2564904"/>
            <a:ext cx="3194767" cy="27000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BFC477-6190-45E5-B491-FDD11CC4883D}"/>
              </a:ext>
            </a:extLst>
          </p:cNvPr>
          <p:cNvCxnSpPr>
            <a:cxnSpLocks/>
          </p:cNvCxnSpPr>
          <p:nvPr/>
        </p:nvCxnSpPr>
        <p:spPr>
          <a:xfrm>
            <a:off x="3719736" y="3914904"/>
            <a:ext cx="5505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F590E4-6B5A-49F1-88D5-DAD5D44E399E}"/>
              </a:ext>
            </a:extLst>
          </p:cNvPr>
          <p:cNvCxnSpPr>
            <a:cxnSpLocks/>
          </p:cNvCxnSpPr>
          <p:nvPr/>
        </p:nvCxnSpPr>
        <p:spPr>
          <a:xfrm>
            <a:off x="7993741" y="3861048"/>
            <a:ext cx="5505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68B711B-6E8C-4E26-A8C3-61DADDC97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6" t="29701" r="65946" b="18969"/>
          <a:stretch/>
        </p:blipFill>
        <p:spPr>
          <a:xfrm>
            <a:off x="8728201" y="2565715"/>
            <a:ext cx="2987431" cy="2700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F762FF-C6CA-426E-BC72-3BCC77D8F645}"/>
              </a:ext>
            </a:extLst>
          </p:cNvPr>
          <p:cNvGrpSpPr/>
          <p:nvPr/>
        </p:nvGrpSpPr>
        <p:grpSpPr>
          <a:xfrm>
            <a:off x="1587102" y="5802139"/>
            <a:ext cx="9017795" cy="660670"/>
            <a:chOff x="1151880" y="4437112"/>
            <a:chExt cx="7776864" cy="2016224"/>
          </a:xfrm>
        </p:grpSpPr>
        <p:sp>
          <p:nvSpPr>
            <p:cNvPr id="17" name="모서리가 둥근 직사각형 27">
              <a:extLst>
                <a:ext uri="{FF2B5EF4-FFF2-40B4-BE49-F238E27FC236}">
                  <a16:creationId xmlns:a16="http://schemas.microsoft.com/office/drawing/2014/main" id="{234D2E46-E3CD-4437-AFFE-1CC0D30FE8EF}"/>
                </a:ext>
              </a:extLst>
            </p:cNvPr>
            <p:cNvSpPr/>
            <p:nvPr/>
          </p:nvSpPr>
          <p:spPr>
            <a:xfrm>
              <a:off x="1151880" y="4437112"/>
              <a:ext cx="7776864" cy="2016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RAND() </a:t>
              </a:r>
              <a:r>
                <a:rPr lang="ko-KR" altLang="en-US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함수를 이용하여 난수를 생성하고 이를 통해 전체 데이터를 랜덤하게 섞어준다</a:t>
              </a:r>
              <a:r>
                <a:rPr lang="en-US" altLang="ko-KR" dirty="0">
                  <a:solidFill>
                    <a:schemeClr val="tx1"/>
                  </a:solidFill>
                  <a:latin typeface="포천 오성과 한음 Bold" panose="020B0803000000000000" pitchFamily="50" charset="-127"/>
                  <a:ea typeface="포천 오성과 한음 Bold" panose="020B0803000000000000" pitchFamily="50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069F71-BA6C-4946-9B7E-18583F3E6505}"/>
                </a:ext>
              </a:extLst>
            </p:cNvPr>
            <p:cNvSpPr txBox="1"/>
            <p:nvPr/>
          </p:nvSpPr>
          <p:spPr>
            <a:xfrm>
              <a:off x="1403908" y="4747161"/>
              <a:ext cx="7272808" cy="75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1043967-C476-4230-A90D-0D8FD3E0D1B0}"/>
              </a:ext>
            </a:extLst>
          </p:cNvPr>
          <p:cNvSpPr txBox="1"/>
          <p:nvPr/>
        </p:nvSpPr>
        <p:spPr>
          <a:xfrm>
            <a:off x="5159896" y="19888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= rand()</a:t>
            </a:r>
            <a:endParaRPr lang="ko-KR" altLang="en-US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21" name="화살표: 굽음 20">
            <a:extLst>
              <a:ext uri="{FF2B5EF4-FFF2-40B4-BE49-F238E27FC236}">
                <a16:creationId xmlns:a16="http://schemas.microsoft.com/office/drawing/2014/main" id="{049DA002-C885-4962-B5CE-003CB9E55F79}"/>
              </a:ext>
            </a:extLst>
          </p:cNvPr>
          <p:cNvSpPr/>
          <p:nvPr/>
        </p:nvSpPr>
        <p:spPr>
          <a:xfrm>
            <a:off x="4623893" y="2060848"/>
            <a:ext cx="459195" cy="544354"/>
          </a:xfrm>
          <a:prstGeom prst="bentArrow">
            <a:avLst>
              <a:gd name="adj1" fmla="val 18223"/>
              <a:gd name="adj2" fmla="val 25000"/>
              <a:gd name="adj3" fmla="val 45682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AF77B1C-1055-4CF8-915C-526DC6F4FB8F}"/>
              </a:ext>
            </a:extLst>
          </p:cNvPr>
          <p:cNvSpPr/>
          <p:nvPr/>
        </p:nvSpPr>
        <p:spPr>
          <a:xfrm>
            <a:off x="4439816" y="2636912"/>
            <a:ext cx="459195" cy="25730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1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9333" y="2298808"/>
            <a:ext cx="11853334" cy="16353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DF4DDA-6CDE-4B3F-9E57-243B262B2B0D}"/>
              </a:ext>
            </a:extLst>
          </p:cNvPr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9092E8-6E78-4E16-AA1C-F8A7DDA60748}"/>
              </a:ext>
            </a:extLst>
          </p:cNvPr>
          <p:cNvGrpSpPr/>
          <p:nvPr/>
        </p:nvGrpSpPr>
        <p:grpSpPr>
          <a:xfrm>
            <a:off x="464028" y="2708920"/>
            <a:ext cx="11247325" cy="769441"/>
            <a:chOff x="464029" y="2764722"/>
            <a:chExt cx="11048990" cy="6902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B1BD60-0BDE-4510-B23D-03756E2E1E91}"/>
                </a:ext>
              </a:extLst>
            </p:cNvPr>
            <p:cNvSpPr txBox="1"/>
            <p:nvPr/>
          </p:nvSpPr>
          <p:spPr>
            <a:xfrm>
              <a:off x="464029" y="2764722"/>
              <a:ext cx="2728607" cy="69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1 </a:t>
              </a:r>
              <a:r>
                <a:rPr lang="ko-KR" altLang="en-US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STEP1</a:t>
              </a:r>
              <a:endParaRPr lang="ko-KR" altLang="en-US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49DE62-4D84-4529-B606-9BF3750E30D2}"/>
                </a:ext>
              </a:extLst>
            </p:cNvPr>
            <p:cNvSpPr txBox="1"/>
            <p:nvPr/>
          </p:nvSpPr>
          <p:spPr>
            <a:xfrm>
              <a:off x="6025664" y="2764722"/>
              <a:ext cx="2728607" cy="69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3 </a:t>
              </a:r>
              <a:r>
                <a:rPr lang="ko-KR" altLang="en-US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STEP3</a:t>
              </a:r>
              <a:endParaRPr lang="ko-KR" altLang="en-US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F23E66-ABA5-4684-AB44-D7EA80798905}"/>
                </a:ext>
              </a:extLst>
            </p:cNvPr>
            <p:cNvSpPr txBox="1"/>
            <p:nvPr/>
          </p:nvSpPr>
          <p:spPr>
            <a:xfrm>
              <a:off x="8784412" y="2764722"/>
              <a:ext cx="2728607" cy="69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4 </a:t>
              </a:r>
              <a:r>
                <a:rPr lang="ko-KR" altLang="en-US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STEP4</a:t>
              </a:r>
              <a:endParaRPr lang="ko-KR" altLang="en-US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C9581-231A-41F2-8AFB-FE66930AFF07}"/>
                </a:ext>
              </a:extLst>
            </p:cNvPr>
            <p:cNvSpPr txBox="1"/>
            <p:nvPr/>
          </p:nvSpPr>
          <p:spPr>
            <a:xfrm>
              <a:off x="3237897" y="2764722"/>
              <a:ext cx="2728607" cy="69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2 </a:t>
              </a:r>
              <a:r>
                <a:rPr lang="ko-KR" altLang="en-US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단계</a:t>
              </a:r>
              <a:endParaRPr lang="en-US" altLang="ko-KR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pPr algn="ctr"/>
              <a:r>
                <a:rPr lang="en-US" altLang="ko-KR" sz="22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STEP2</a:t>
              </a:r>
              <a:endParaRPr lang="ko-KR" altLang="en-US" sz="22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AB2C69E-2908-4020-AA17-AF16A83A8FF1}"/>
              </a:ext>
            </a:extLst>
          </p:cNvPr>
          <p:cNvGrpSpPr/>
          <p:nvPr/>
        </p:nvGrpSpPr>
        <p:grpSpPr>
          <a:xfrm>
            <a:off x="875692" y="4653136"/>
            <a:ext cx="10454891" cy="1021716"/>
            <a:chOff x="931147" y="4411930"/>
            <a:chExt cx="10238950" cy="93922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C75B6F0-348D-4002-A4D0-CE4F2A1DDD84}"/>
                </a:ext>
              </a:extLst>
            </p:cNvPr>
            <p:cNvGrpSpPr/>
            <p:nvPr/>
          </p:nvGrpSpPr>
          <p:grpSpPr>
            <a:xfrm>
              <a:off x="6398571" y="4429514"/>
              <a:ext cx="2042765" cy="921640"/>
              <a:chOff x="1842773" y="4324350"/>
              <a:chExt cx="1647295" cy="561975"/>
            </a:xfrm>
          </p:grpSpPr>
          <p:sp>
            <p:nvSpPr>
              <p:cNvPr id="45" name="양쪽 대괄호 44">
                <a:extLst>
                  <a:ext uri="{FF2B5EF4-FFF2-40B4-BE49-F238E27FC236}">
                    <a16:creationId xmlns:a16="http://schemas.microsoft.com/office/drawing/2014/main" id="{2E6233BD-7D9D-46B9-B382-773AEC2DEA6A}"/>
                  </a:ext>
                </a:extLst>
              </p:cNvPr>
              <p:cNvSpPr/>
              <p:nvPr/>
            </p:nvSpPr>
            <p:spPr>
              <a:xfrm>
                <a:off x="1842773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C15BBE-FA38-420E-B0E9-C69933B56457}"/>
                  </a:ext>
                </a:extLst>
              </p:cNvPr>
              <p:cNvSpPr/>
              <p:nvPr/>
            </p:nvSpPr>
            <p:spPr>
              <a:xfrm>
                <a:off x="1964939" y="4376533"/>
                <a:ext cx="1443409" cy="4485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3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Logistic</a:t>
                </a:r>
              </a:p>
              <a:p>
                <a:pPr algn="ctr"/>
                <a:r>
                  <a:rPr lang="en-US" altLang="ko-KR" sz="23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Regression</a:t>
                </a:r>
                <a:endParaRPr lang="ko-KR" altLang="en-US" sz="23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065D6C6-DF83-4A07-8EE2-EDE033575E93}"/>
                </a:ext>
              </a:extLst>
            </p:cNvPr>
            <p:cNvGrpSpPr/>
            <p:nvPr/>
          </p:nvGrpSpPr>
          <p:grpSpPr>
            <a:xfrm>
              <a:off x="3648264" y="4415421"/>
              <a:ext cx="2042765" cy="921640"/>
              <a:chOff x="1884052" y="4324350"/>
              <a:chExt cx="1647295" cy="561975"/>
            </a:xfrm>
          </p:grpSpPr>
          <p:sp>
            <p:nvSpPr>
              <p:cNvPr id="43" name="양쪽 대괄호 42">
                <a:extLst>
                  <a:ext uri="{FF2B5EF4-FFF2-40B4-BE49-F238E27FC236}">
                    <a16:creationId xmlns:a16="http://schemas.microsoft.com/office/drawing/2014/main" id="{E4A8E083-BA7B-4DBB-A058-41BBCA9C3B2F}"/>
                  </a:ext>
                </a:extLst>
              </p:cNvPr>
              <p:cNvSpPr/>
              <p:nvPr/>
            </p:nvSpPr>
            <p:spPr>
              <a:xfrm>
                <a:off x="1884052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2FA09F6-28BA-4D2B-B59D-8D99C84ADADE}"/>
                  </a:ext>
                </a:extLst>
              </p:cNvPr>
              <p:cNvSpPr/>
              <p:nvPr/>
            </p:nvSpPr>
            <p:spPr>
              <a:xfrm>
                <a:off x="1990335" y="4402375"/>
                <a:ext cx="1443409" cy="414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1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Random</a:t>
                </a:r>
              </a:p>
              <a:p>
                <a:pPr algn="ctr"/>
                <a:r>
                  <a:rPr lang="en-US" altLang="ko-KR" sz="21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Forest</a:t>
                </a:r>
                <a:endParaRPr lang="ko-KR" altLang="en-US" sz="21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7721319-640F-425C-A0E9-32FE39AC2237}"/>
                </a:ext>
              </a:extLst>
            </p:cNvPr>
            <p:cNvGrpSpPr/>
            <p:nvPr/>
          </p:nvGrpSpPr>
          <p:grpSpPr>
            <a:xfrm>
              <a:off x="931147" y="4415421"/>
              <a:ext cx="2042765" cy="921640"/>
              <a:chOff x="1832770" y="4324350"/>
              <a:chExt cx="1647295" cy="561975"/>
            </a:xfrm>
          </p:grpSpPr>
          <p:sp>
            <p:nvSpPr>
              <p:cNvPr id="41" name="양쪽 대괄호 40">
                <a:extLst>
                  <a:ext uri="{FF2B5EF4-FFF2-40B4-BE49-F238E27FC236}">
                    <a16:creationId xmlns:a16="http://schemas.microsoft.com/office/drawing/2014/main" id="{7734B8CE-06C5-4AED-8CBD-308E37715DB4}"/>
                  </a:ext>
                </a:extLst>
              </p:cNvPr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1B16209-987C-46C4-B6A7-1139FCA764CD}"/>
                  </a:ext>
                </a:extLst>
              </p:cNvPr>
              <p:cNvSpPr/>
              <p:nvPr/>
            </p:nvSpPr>
            <p:spPr>
              <a:xfrm>
                <a:off x="1934712" y="4402946"/>
                <a:ext cx="1443409" cy="414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1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Decision Tree</a:t>
                </a:r>
                <a:endParaRPr lang="ko-KR" altLang="en-US" sz="21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8E1B152-3C2E-4EAD-84D9-4FB65DA8C027}"/>
                </a:ext>
              </a:extLst>
            </p:cNvPr>
            <p:cNvGrpSpPr/>
            <p:nvPr/>
          </p:nvGrpSpPr>
          <p:grpSpPr>
            <a:xfrm>
              <a:off x="9127332" y="4411930"/>
              <a:ext cx="2042765" cy="921640"/>
              <a:chOff x="1832770" y="4324350"/>
              <a:chExt cx="1647295" cy="561975"/>
            </a:xfrm>
          </p:grpSpPr>
          <p:sp>
            <p:nvSpPr>
              <p:cNvPr id="38" name="양쪽 대괄호 37">
                <a:extLst>
                  <a:ext uri="{FF2B5EF4-FFF2-40B4-BE49-F238E27FC236}">
                    <a16:creationId xmlns:a16="http://schemas.microsoft.com/office/drawing/2014/main" id="{4FD6A106-A220-4EDD-BA69-756356973942}"/>
                  </a:ext>
                </a:extLst>
              </p:cNvPr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FB75394-FE4F-4336-AF16-149FC5D6CEF3}"/>
                  </a:ext>
                </a:extLst>
              </p:cNvPr>
              <p:cNvSpPr/>
              <p:nvPr/>
            </p:nvSpPr>
            <p:spPr>
              <a:xfrm>
                <a:off x="1962275" y="4490762"/>
                <a:ext cx="1443409" cy="241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2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포천 오성과 한음 Regular" panose="020B0303000000000000" pitchFamily="50" charset="-127"/>
                    <a:ea typeface="포천 오성과 한음 Regular" panose="020B0303000000000000" pitchFamily="50" charset="-127"/>
                  </a:rPr>
                  <a:t>ANN</a:t>
                </a:r>
                <a:endParaRPr lang="ko-KR" altLang="en-US" sz="22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248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76898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37" y="841541"/>
            <a:ext cx="843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마이닝 모형화 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데이터 준비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-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B23015E-AA6B-4209-963F-11CD3673C129}"/>
              </a:ext>
            </a:extLst>
          </p:cNvPr>
          <p:cNvCxnSpPr/>
          <p:nvPr/>
        </p:nvCxnSpPr>
        <p:spPr>
          <a:xfrm>
            <a:off x="5873482" y="3202622"/>
            <a:ext cx="4191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431762-351D-42F8-A1C6-0B961447A9EA}"/>
              </a:ext>
            </a:extLst>
          </p:cNvPr>
          <p:cNvGrpSpPr/>
          <p:nvPr/>
        </p:nvGrpSpPr>
        <p:grpSpPr>
          <a:xfrm>
            <a:off x="1123406" y="4990730"/>
            <a:ext cx="9970693" cy="1500741"/>
            <a:chOff x="1151880" y="4437110"/>
            <a:chExt cx="7776864" cy="3200657"/>
          </a:xfrm>
        </p:grpSpPr>
        <p:sp>
          <p:nvSpPr>
            <p:cNvPr id="11" name="모서리가 둥근 직사각형 27">
              <a:extLst>
                <a:ext uri="{FF2B5EF4-FFF2-40B4-BE49-F238E27FC236}">
                  <a16:creationId xmlns:a16="http://schemas.microsoft.com/office/drawing/2014/main" id="{526A3172-B2DE-4954-9524-8A0DBB1A06C3}"/>
                </a:ext>
              </a:extLst>
            </p:cNvPr>
            <p:cNvSpPr/>
            <p:nvPr/>
          </p:nvSpPr>
          <p:spPr>
            <a:xfrm>
              <a:off x="1151880" y="4437110"/>
              <a:ext cx="7776864" cy="32006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051E1B-6DC0-4A16-8294-CCBB842B9610}"/>
                </a:ext>
              </a:extLst>
            </p:cNvPr>
            <p:cNvSpPr txBox="1"/>
            <p:nvPr/>
          </p:nvSpPr>
          <p:spPr>
            <a:xfrm>
              <a:off x="1419245" y="4723135"/>
              <a:ext cx="7272808" cy="255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데이터 셋을 불러와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date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team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을 제외한 모든 요소를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Attribute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로 가짐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win(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승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/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패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)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과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ha(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홈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/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어웨이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)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요소는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factor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를 통해 범주형 변수로 바꿔준다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.</a:t>
              </a:r>
            </a:p>
            <a:p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  -&gt;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승리 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: 691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팀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,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패배 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: 694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팀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,  NA’s :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승패를 모르는 두 팀</a:t>
              </a:r>
              <a:endParaRPr lang="en-US" altLang="ko-KR" dirty="0"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endParaRPr>
            </a:p>
            <a:p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  -&gt;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홈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: 693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팀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, 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어웨이 팀 </a:t>
              </a:r>
              <a:r>
                <a:rPr lang="en-US" altLang="ko-KR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694</a:t>
              </a:r>
              <a:r>
                <a:rPr lang="ko-KR" altLang="en-US" dirty="0">
                  <a:latin typeface="포천 오성과 한음 Regular" panose="020B0303000000000000" pitchFamily="50" charset="-127"/>
                  <a:ea typeface="포천 오성과 한음 Regular" panose="020B0303000000000000" pitchFamily="50" charset="-127"/>
                </a:rPr>
                <a:t>팀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421E684-069E-475D-A296-0A104E12EE9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17130" r="52157" b="12995"/>
          <a:stretch/>
        </p:blipFill>
        <p:spPr bwMode="auto">
          <a:xfrm>
            <a:off x="6755853" y="1760708"/>
            <a:ext cx="4477303" cy="2883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_x159309848" descr="EMB000030844ba2">
            <a:extLst>
              <a:ext uri="{FF2B5EF4-FFF2-40B4-BE49-F238E27FC236}">
                <a16:creationId xmlns:a16="http://schemas.microsoft.com/office/drawing/2014/main" id="{C32056A5-C10C-4BE0-9B6C-0AAF1E2DF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4" r="14674" b="10997"/>
          <a:stretch>
            <a:fillRect/>
          </a:stretch>
        </p:blipFill>
        <p:spPr bwMode="auto">
          <a:xfrm>
            <a:off x="456665" y="1700808"/>
            <a:ext cx="5061764" cy="30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52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1682</Words>
  <Application>Microsoft Office PowerPoint</Application>
  <PresentationFormat>와이드스크린</PresentationFormat>
  <Paragraphs>255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Arial</vt:lpstr>
      <vt:lpstr>포천 오성과 한음 Bold</vt:lpstr>
      <vt:lpstr>포천 오성과 한음 Regular</vt:lpstr>
      <vt:lpstr>Wingdings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지민수</dc:creator>
  <cp:lastModifiedBy>admin</cp:lastModifiedBy>
  <cp:revision>71</cp:revision>
  <dcterms:created xsi:type="dcterms:W3CDTF">2019-11-20T03:54:31Z</dcterms:created>
  <dcterms:modified xsi:type="dcterms:W3CDTF">2023-05-16T03:12:42Z</dcterms:modified>
</cp:coreProperties>
</file>